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3" r:id="rId2"/>
    <p:sldId id="385" r:id="rId3"/>
    <p:sldId id="432" r:id="rId4"/>
    <p:sldId id="411" r:id="rId5"/>
    <p:sldId id="427" r:id="rId6"/>
    <p:sldId id="410" r:id="rId7"/>
    <p:sldId id="415" r:id="rId8"/>
    <p:sldId id="434" r:id="rId9"/>
    <p:sldId id="417" r:id="rId10"/>
    <p:sldId id="418" r:id="rId11"/>
    <p:sldId id="433" r:id="rId12"/>
    <p:sldId id="420" r:id="rId13"/>
    <p:sldId id="390" r:id="rId14"/>
    <p:sldId id="384" r:id="rId15"/>
    <p:sldId id="431" r:id="rId16"/>
    <p:sldId id="439" r:id="rId17"/>
    <p:sldId id="435" r:id="rId18"/>
    <p:sldId id="436" r:id="rId19"/>
    <p:sldId id="437" r:id="rId20"/>
    <p:sldId id="438" r:id="rId21"/>
    <p:sldId id="404" r:id="rId22"/>
  </p:sldIdLst>
  <p:sldSz cx="9144000" cy="5715000" type="screen16x10"/>
  <p:notesSz cx="6797675" cy="9928225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165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33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495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66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5825" algn="l" defTabSz="91433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2990" algn="l" defTabSz="91433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155" algn="l" defTabSz="91433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320" algn="l" defTabSz="91433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586" autoAdjust="0"/>
    <p:restoredTop sz="94658" autoAdjust="0"/>
  </p:normalViewPr>
  <p:slideViewPr>
    <p:cSldViewPr>
      <p:cViewPr varScale="1">
        <p:scale>
          <a:sx n="78" d="100"/>
          <a:sy n="78" d="100"/>
        </p:scale>
        <p:origin x="-828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9C6D2-CA00-40CD-A090-B6BED77EAC3C}" type="datetimeFigureOut">
              <a:rPr lang="da-DK" smtClean="0"/>
              <a:pPr/>
              <a:t>20-01-2015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A316C-8030-4B21-BC1A-E5E5C6B9DD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0D090D-750E-47F2-A7B6-A7883C54D416}" type="datetimeFigureOut">
              <a:rPr lang="da-DK"/>
              <a:pPr>
                <a:defRPr/>
              </a:pPr>
              <a:t>20-01-2015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46125"/>
            <a:ext cx="59531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dirty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2" y="4715109"/>
            <a:ext cx="5438775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9688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A9569FF-48E9-4F13-9862-4BAA8B680888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5361"/>
            <a:ext cx="7772400" cy="1225021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165" indent="0" algn="ctr">
              <a:buNone/>
              <a:defRPr/>
            </a:lvl2pPr>
            <a:lvl3pPr marL="914330" indent="0" algn="ctr">
              <a:buNone/>
              <a:defRPr/>
            </a:lvl3pPr>
            <a:lvl4pPr marL="1371495" indent="0" algn="ctr">
              <a:buNone/>
              <a:defRPr/>
            </a:lvl4pPr>
            <a:lvl5pPr marL="1828660" indent="0" algn="ctr">
              <a:buNone/>
              <a:defRPr/>
            </a:lvl5pPr>
            <a:lvl6pPr marL="2285825" indent="0" algn="ctr">
              <a:buNone/>
              <a:defRPr/>
            </a:lvl6pPr>
            <a:lvl7pPr marL="2742990" indent="0" algn="ctr">
              <a:buNone/>
              <a:defRPr/>
            </a:lvl7pPr>
            <a:lvl8pPr marL="3200155" indent="0" algn="ctr">
              <a:buNone/>
              <a:defRPr/>
            </a:lvl8pPr>
            <a:lvl9pPr marL="365732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8613D-F615-4DF6-BB14-F26E49CB9634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4DF6C-E0CF-4EBD-BF3B-946DC8EF4A5A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15100" y="1143000"/>
            <a:ext cx="1943100" cy="41275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1143000"/>
            <a:ext cx="5676900" cy="41275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5255C-28E8-4D5B-9C0A-C547AC82A786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13F40-2FD3-4E8C-8A84-30E10E52DAC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5" indent="0">
              <a:buNone/>
              <a:defRPr sz="1800"/>
            </a:lvl2pPr>
            <a:lvl3pPr marL="914330" indent="0">
              <a:buNone/>
              <a:defRPr sz="1600"/>
            </a:lvl3pPr>
            <a:lvl4pPr marL="1371495" indent="0">
              <a:buNone/>
              <a:defRPr sz="1400"/>
            </a:lvl4pPr>
            <a:lvl5pPr marL="1828660" indent="0">
              <a:buNone/>
              <a:defRPr sz="1400"/>
            </a:lvl5pPr>
            <a:lvl6pPr marL="2285825" indent="0">
              <a:buNone/>
              <a:defRPr sz="1400"/>
            </a:lvl6pPr>
            <a:lvl7pPr marL="2742990" indent="0">
              <a:buNone/>
              <a:defRPr sz="1400"/>
            </a:lvl7pPr>
            <a:lvl8pPr marL="3200155" indent="0">
              <a:buNone/>
              <a:defRPr sz="1400"/>
            </a:lvl8pPr>
            <a:lvl9pPr marL="365732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37F6F-7914-4C00-BA5A-639B6E4E10BD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336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336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87564-22A8-4CFF-BA12-E4271F696B56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79264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0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5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5" indent="0">
              <a:buNone/>
              <a:defRPr sz="1600" b="1"/>
            </a:lvl8pPr>
            <a:lvl9pPr marL="365732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33" y="1279264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0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5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5" indent="0">
              <a:buNone/>
              <a:defRPr sz="1600" b="1"/>
            </a:lvl8pPr>
            <a:lvl9pPr marL="365732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D0969-BEED-463E-BC7F-27E14920EA56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39B4-CAF2-4A35-8AC4-9846F423C82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7C44D-5467-400F-8ADC-FE517ABDF966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9" y="227545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1" y="227548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0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5" indent="0">
              <a:buNone/>
              <a:defRPr sz="900"/>
            </a:lvl6pPr>
            <a:lvl7pPr marL="2742990" indent="0">
              <a:buNone/>
              <a:defRPr sz="900"/>
            </a:lvl7pPr>
            <a:lvl8pPr marL="3200155" indent="0">
              <a:buNone/>
              <a:defRPr sz="900"/>
            </a:lvl8pPr>
            <a:lvl9pPr marL="365732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5BDE1-62FA-48B3-9D8A-1EE1F9CAF128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000501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165" indent="0">
              <a:buNone/>
              <a:defRPr sz="2800"/>
            </a:lvl2pPr>
            <a:lvl3pPr marL="914330" indent="0">
              <a:buNone/>
              <a:defRPr sz="2400"/>
            </a:lvl3pPr>
            <a:lvl4pPr marL="1371495" indent="0">
              <a:buNone/>
              <a:defRPr sz="2000"/>
            </a:lvl4pPr>
            <a:lvl5pPr marL="1828660" indent="0">
              <a:buNone/>
              <a:defRPr sz="2000"/>
            </a:lvl5pPr>
            <a:lvl6pPr marL="2285825" indent="0">
              <a:buNone/>
              <a:defRPr sz="2000"/>
            </a:lvl6pPr>
            <a:lvl7pPr marL="2742990" indent="0">
              <a:buNone/>
              <a:defRPr sz="2000"/>
            </a:lvl7pPr>
            <a:lvl8pPr marL="3200155" indent="0">
              <a:buNone/>
              <a:defRPr sz="2000"/>
            </a:lvl8pPr>
            <a:lvl9pPr marL="3657320" indent="0">
              <a:buNone/>
              <a:defRPr sz="2000"/>
            </a:lvl9pPr>
          </a:lstStyle>
          <a:p>
            <a:pPr lvl="0"/>
            <a:endParaRPr lang="da-DK" noProof="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4472788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0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5" indent="0">
              <a:buNone/>
              <a:defRPr sz="900"/>
            </a:lvl6pPr>
            <a:lvl7pPr marL="2742990" indent="0">
              <a:buNone/>
              <a:defRPr sz="900"/>
            </a:lvl7pPr>
            <a:lvl8pPr marL="3200155" indent="0">
              <a:buNone/>
              <a:defRPr sz="900"/>
            </a:lvl8pPr>
            <a:lvl9pPr marL="365732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544D7-0E06-452D-9154-8433C08D01B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43000"/>
            <a:ext cx="77724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6F744FB-7AAC-411C-A14F-6C5A21BB14C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7"/>
            <a:ext cx="9144000" cy="517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CC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CC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CC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CC0000"/>
          </a:solidFill>
          <a:latin typeface="Verdana" pitchFamily="34" charset="0"/>
        </a:defRPr>
      </a:lvl5pPr>
      <a:lvl6pPr marL="457165" algn="l" rtl="0" fontAlgn="base">
        <a:spcBef>
          <a:spcPct val="0"/>
        </a:spcBef>
        <a:spcAft>
          <a:spcPct val="0"/>
        </a:spcAft>
        <a:defRPr sz="3300" b="1">
          <a:solidFill>
            <a:srgbClr val="CC0000"/>
          </a:solidFill>
          <a:latin typeface="Verdana" pitchFamily="34" charset="0"/>
        </a:defRPr>
      </a:lvl6pPr>
      <a:lvl7pPr marL="914330" algn="l" rtl="0" fontAlgn="base">
        <a:spcBef>
          <a:spcPct val="0"/>
        </a:spcBef>
        <a:spcAft>
          <a:spcPct val="0"/>
        </a:spcAft>
        <a:defRPr sz="3300" b="1">
          <a:solidFill>
            <a:srgbClr val="CC0000"/>
          </a:solidFill>
          <a:latin typeface="Verdana" pitchFamily="34" charset="0"/>
        </a:defRPr>
      </a:lvl7pPr>
      <a:lvl8pPr marL="1371495" algn="l" rtl="0" fontAlgn="base">
        <a:spcBef>
          <a:spcPct val="0"/>
        </a:spcBef>
        <a:spcAft>
          <a:spcPct val="0"/>
        </a:spcAft>
        <a:defRPr sz="3300" b="1">
          <a:solidFill>
            <a:srgbClr val="CC0000"/>
          </a:solidFill>
          <a:latin typeface="Verdana" pitchFamily="34" charset="0"/>
        </a:defRPr>
      </a:lvl8pPr>
      <a:lvl9pPr marL="1828660" algn="l" rtl="0" fontAlgn="base">
        <a:spcBef>
          <a:spcPct val="0"/>
        </a:spcBef>
        <a:spcAft>
          <a:spcPct val="0"/>
        </a:spcAft>
        <a:defRPr sz="3300" b="1">
          <a:solidFill>
            <a:srgbClr val="CC0000"/>
          </a:solidFill>
          <a:latin typeface="Verdana" pitchFamily="34" charset="0"/>
        </a:defRPr>
      </a:lvl9pPr>
    </p:titleStyle>
    <p:bodyStyle>
      <a:lvl1pPr marL="342874" indent="-342874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893" indent="-28572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2913" indent="-228583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3pPr>
      <a:lvl4pPr marL="1600078" indent="-228583" algn="l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</a:defRPr>
      </a:lvl4pPr>
      <a:lvl5pPr marL="2057243" indent="-228583" algn="l" rtl="0" eaLnBrk="0" fontAlgn="base" hangingPunct="0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5pPr>
      <a:lvl6pPr marL="2514408" indent="-228583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573" indent="-228583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8738" indent="-228583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5903" indent="-228583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5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PUBLIC SERVICE PULJEN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61356"/>
            <a:ext cx="7772400" cy="3582144"/>
          </a:xfrm>
        </p:spPr>
        <p:txBody>
          <a:bodyPr/>
          <a:lstStyle/>
          <a:p>
            <a:pPr eaLnBrk="1" hangingPunct="1">
              <a:buFontTx/>
              <a:buChar char="&gt;"/>
            </a:pPr>
            <a:r>
              <a:rPr lang="da-DK" sz="2100" dirty="0" smtClean="0"/>
              <a:t>præsentation 21.01.15</a:t>
            </a:r>
          </a:p>
          <a:p>
            <a:pPr eaLnBrk="1" hangingPunct="1"/>
            <a:endParaRPr lang="da-D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TV-DRAMA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61356"/>
            <a:ext cx="7772400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manuskriptbaseret 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formater: lang serie, kort serie, episode serie, miniserie, enkeltstående tv-film, julekalender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genrer: drama, krimi, komedie, </a:t>
            </a:r>
            <a:r>
              <a:rPr lang="da-DK" sz="2100" dirty="0" err="1" smtClean="0"/>
              <a:t>soap</a:t>
            </a:r>
            <a:r>
              <a:rPr lang="da-DK" sz="2100" dirty="0" smtClean="0"/>
              <a:t>, </a:t>
            </a:r>
            <a:r>
              <a:rPr lang="da-DK" sz="2100" dirty="0" err="1" smtClean="0"/>
              <a:t>sit-com</a:t>
            </a:r>
            <a:r>
              <a:rPr lang="da-DK" sz="2100" dirty="0" smtClean="0"/>
              <a:t>, satire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mulighed for støtte til 2. og 3. sæson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TV-DOKUMENTAR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61356"/>
            <a:ext cx="7772400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reportage, dokumentar og </a:t>
            </a:r>
            <a:r>
              <a:rPr lang="da-DK" sz="2100" dirty="0" err="1" smtClean="0"/>
              <a:t>faktaformater</a:t>
            </a:r>
            <a:endParaRPr lang="da-DK" sz="2100" dirty="0" smtClean="0"/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formater: serie, enkeltstående 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genrer: journalistik, fakta, kreativ dokumentar, formateret eller historisk dokumentar, portrætter</a:t>
            </a:r>
          </a:p>
          <a:p>
            <a:pPr eaLnBrk="1" hangingPunct="1">
              <a:spcBef>
                <a:spcPts val="2400"/>
              </a:spcBef>
            </a:pPr>
            <a:endParaRPr lang="da-DK" sz="21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BØRN OG UNGE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61356"/>
            <a:ext cx="7772400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alle formater</a:t>
            </a:r>
          </a:p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alle genrer: drama, dokumentar, underholdning, aktualitet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defineret primær målgruppe af børn eller unge </a:t>
            </a:r>
          </a:p>
          <a:p>
            <a:pPr eaLnBrk="1" hangingPunct="1">
              <a:spcBef>
                <a:spcPts val="2400"/>
              </a:spcBef>
            </a:pPr>
            <a:endParaRPr lang="da-DK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STØTTEFORDELING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61356"/>
            <a:ext cx="7772400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tv-drama, omkring 70% af midlerne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tv-dokumentar, omkring 30% af midlerne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børn og unge, mindst 25% af midlerne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regionale midler er undtaget støttefordelingen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produktionsstøtte </a:t>
            </a:r>
            <a:r>
              <a:rPr lang="da-DK" sz="2100" dirty="0" smtClean="0"/>
              <a:t>fra regionale midler </a:t>
            </a:r>
            <a:r>
              <a:rPr lang="da-DK" sz="2100" dirty="0" smtClean="0"/>
              <a:t>kræver produktionsstøtte </a:t>
            </a:r>
            <a:r>
              <a:rPr lang="da-DK" sz="2100" dirty="0" smtClean="0"/>
              <a:t>fra regional filmfond</a:t>
            </a:r>
            <a:endParaRPr lang="da-D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STØTTEGRÆNSER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61356"/>
            <a:ext cx="7772400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ingen støttegrænser på udvikling 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ingen støttegrænse på programmer til børn og unge 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støttegrænse på 50% på produktion af tv-drama og tv-dokumentar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dispensation ved særlige indholds- eller produktionsmæssige forhold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696913"/>
            <a:ext cx="7772400" cy="792162"/>
          </a:xfrm>
        </p:spPr>
        <p:txBody>
          <a:bodyPr/>
          <a:lstStyle/>
          <a:p>
            <a:pPr defTabSz="914400"/>
            <a:r>
              <a:rPr lang="da-DK" sz="2800" b="1" dirty="0" smtClean="0">
                <a:solidFill>
                  <a:srgbClr val="CC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FOKUS</a:t>
            </a:r>
            <a:endParaRPr lang="da-DK" dirty="0"/>
          </a:p>
        </p:txBody>
      </p:sp>
      <p:sp>
        <p:nvSpPr>
          <p:cNvPr id="36866" name="Rectangle 2"/>
          <p:cNvSpPr>
            <a:spLocks noGrp="1"/>
          </p:cNvSpPr>
          <p:nvPr>
            <p:ph type="body" idx="1"/>
          </p:nvPr>
        </p:nvSpPr>
        <p:spPr bwMode="auto">
          <a:xfrm>
            <a:off x="684213" y="1560513"/>
            <a:ext cx="7772400" cy="3582987"/>
          </a:xfrm>
          <a:noFill/>
          <a:ln w="12700" cap="flat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58775" indent="-358775" defTabSz="914400">
              <a:spcBef>
                <a:spcPts val="500"/>
              </a:spcBef>
              <a:buFontTx/>
              <a:buChar char="&gt;"/>
            </a:pPr>
            <a:r>
              <a:rPr lang="da-DK" sz="21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originalitet, betydning og kvalitet</a:t>
            </a:r>
          </a:p>
          <a:p>
            <a:pPr marL="358775" indent="-358775" defTabSz="914400">
              <a:spcBef>
                <a:spcPts val="500"/>
              </a:spcBef>
              <a:buFontTx/>
              <a:buChar char="&gt;"/>
            </a:pPr>
            <a:endParaRPr lang="da-DK" sz="2100" dirty="0" smtClean="0"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358775" indent="-358775" defTabSz="914400">
              <a:spcBef>
                <a:spcPts val="500"/>
              </a:spcBef>
              <a:buFontTx/>
              <a:buChar char="&gt;"/>
            </a:pPr>
            <a:r>
              <a:rPr lang="da-DK" sz="21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både bredt drama og nichedrama</a:t>
            </a:r>
          </a:p>
          <a:p>
            <a:pPr marL="358775" indent="-358775" defTabSz="914400">
              <a:spcBef>
                <a:spcPts val="500"/>
              </a:spcBef>
              <a:buFontTx/>
              <a:buChar char="&gt;"/>
            </a:pPr>
            <a:endParaRPr lang="da-DK" sz="2100" dirty="0" smtClean="0"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358775" indent="-358775" defTabSz="914400">
              <a:spcBef>
                <a:spcPts val="500"/>
              </a:spcBef>
              <a:buFontTx/>
              <a:buChar char="&gt;"/>
            </a:pPr>
            <a:r>
              <a:rPr lang="da-DK" sz="21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drama på alle tv-stationer</a:t>
            </a:r>
          </a:p>
          <a:p>
            <a:pPr marL="358775" indent="-358775" defTabSz="914400">
              <a:spcBef>
                <a:spcPts val="500"/>
              </a:spcBef>
              <a:buFontTx/>
              <a:buChar char="&gt;"/>
            </a:pPr>
            <a:endParaRPr lang="da-DK" sz="2100" dirty="0" smtClean="0"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358775" indent="-358775" defTabSz="914400">
              <a:spcBef>
                <a:spcPts val="500"/>
              </a:spcBef>
              <a:buFontTx/>
              <a:buChar char="&gt;"/>
            </a:pPr>
            <a:r>
              <a:rPr lang="da-DK" sz="21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støtte til risikable </a:t>
            </a:r>
            <a:r>
              <a:rPr lang="da-DK" sz="21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programmer og </a:t>
            </a:r>
            <a:r>
              <a:rPr lang="da-DK" sz="21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satsninger</a:t>
            </a:r>
          </a:p>
          <a:p>
            <a:pPr marL="358775" indent="-358775" defTabSz="914400">
              <a:spcBef>
                <a:spcPts val="500"/>
              </a:spcBef>
              <a:buFontTx/>
              <a:buChar char="&gt;"/>
            </a:pPr>
            <a:endParaRPr lang="da-DK" sz="2100" dirty="0" smtClean="0"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358775" indent="-358775" defTabSz="914400">
              <a:spcBef>
                <a:spcPts val="500"/>
              </a:spcBef>
              <a:buFontTx/>
              <a:buChar char="&gt;"/>
            </a:pPr>
            <a:r>
              <a:rPr lang="da-DK" sz="21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programmer til børn og unge </a:t>
            </a:r>
            <a:r>
              <a:rPr lang="da-DK" sz="21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samt dokumentar</a:t>
            </a:r>
            <a:endParaRPr lang="da-DK" sz="2100" dirty="0" smtClean="0"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358775" indent="-358775" defTabSz="914400">
              <a:spcBef>
                <a:spcPts val="500"/>
              </a:spcBef>
            </a:pPr>
            <a:endParaRPr lang="da-DK" sz="2100" dirty="0" smtClean="0"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BEHANDLING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2" y="1561356"/>
            <a:ext cx="7632204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4 årlige ansøgningsfrister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både udvikling og produktion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mulighed for projektsamtale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behandlingstid på 4 uger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nye midlertidige vilkår på </a:t>
            </a:r>
            <a:r>
              <a:rPr lang="da-DK" sz="2100" dirty="0" err="1" smtClean="0"/>
              <a:t>dfi.dk</a:t>
            </a:r>
            <a:endParaRPr lang="da-DK" sz="2100" dirty="0" smtClean="0"/>
          </a:p>
          <a:p>
            <a:pPr eaLnBrk="1" hangingPunct="1">
              <a:spcBef>
                <a:spcPts val="2400"/>
              </a:spcBef>
            </a:pPr>
            <a:endParaRPr lang="da-D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STYREGRUPPE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61356"/>
            <a:ext cx="7772400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Torben Smidt Hansen</a:t>
            </a:r>
          </a:p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Birgitte Fredsby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Claus Ladegaard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BEMANDING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61356"/>
            <a:ext cx="7772400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Marianne Moritzen, producer for drama</a:t>
            </a:r>
          </a:p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Ane Mandrup, producer for dokumentar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Inge Villumsen, projektkoordinator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ANSØGNINGSFRISTER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61356"/>
            <a:ext cx="7772400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ansøgningsfrister i 2015: </a:t>
            </a:r>
          </a:p>
          <a:p>
            <a:endParaRPr lang="da-DK" sz="2100" dirty="0" smtClean="0"/>
          </a:p>
          <a:p>
            <a:pPr>
              <a:spcBef>
                <a:spcPts val="0"/>
              </a:spcBef>
            </a:pPr>
            <a:r>
              <a:rPr lang="da-DK" sz="2100" dirty="0" smtClean="0"/>
              <a:t>	9. februar </a:t>
            </a:r>
          </a:p>
          <a:p>
            <a:pPr>
              <a:spcBef>
                <a:spcPts val="0"/>
              </a:spcBef>
            </a:pPr>
            <a:r>
              <a:rPr lang="da-DK" sz="2100" dirty="0" smtClean="0"/>
              <a:t>	28. april 	</a:t>
            </a:r>
          </a:p>
          <a:p>
            <a:pPr>
              <a:spcBef>
                <a:spcPts val="0"/>
              </a:spcBef>
            </a:pPr>
            <a:r>
              <a:rPr lang="da-DK" sz="2100" dirty="0" smtClean="0"/>
              <a:t>	17. august 	</a:t>
            </a:r>
            <a:br>
              <a:rPr lang="da-DK" sz="2100" dirty="0" smtClean="0"/>
            </a:br>
            <a:r>
              <a:rPr lang="da-DK" sz="2100" dirty="0" smtClean="0"/>
              <a:t>27. oktober 	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endParaRPr lang="da-DK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MEDIEAFTALEN 2015-18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2" y="1561356"/>
            <a:ext cx="8280276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puljen øges til 42,5 millioner kroner om året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heraf 2,5 </a:t>
            </a:r>
            <a:r>
              <a:rPr lang="da-DK" sz="2100" dirty="0" smtClean="0"/>
              <a:t>millioner om året til regionale produktioner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engangsbeløb på 17 millioner til regionale </a:t>
            </a:r>
            <a:r>
              <a:rPr lang="da-DK" sz="2100" dirty="0" smtClean="0"/>
              <a:t>produktioner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fordeles med 4,25 millioner om året de næste fire år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samlet </a:t>
            </a:r>
            <a:r>
              <a:rPr lang="da-DK" sz="2100" dirty="0" smtClean="0"/>
              <a:t>er puljen på 46,75 millioner om året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INFORMATION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2" y="1561356"/>
            <a:ext cx="8064251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</a:t>
            </a:r>
            <a:r>
              <a:rPr lang="da-DK" sz="2100" dirty="0" err="1" smtClean="0"/>
              <a:t>www.dfi.dk</a:t>
            </a:r>
            <a:endParaRPr lang="da-DK" sz="2100" dirty="0" smtClean="0"/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Inge Villumsen, </a:t>
            </a:r>
            <a:r>
              <a:rPr lang="da-DK" sz="2100" dirty="0" err="1" smtClean="0"/>
              <a:t>ingev@dfi.dk</a:t>
            </a:r>
            <a:r>
              <a:rPr lang="da-DK" sz="2100" dirty="0" smtClean="0"/>
              <a:t>, 33 74 35 15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Marianne Moritzen, </a:t>
            </a:r>
            <a:r>
              <a:rPr lang="da-DK" sz="2100" dirty="0" err="1" smtClean="0"/>
              <a:t>mariannem@dfi.dk</a:t>
            </a:r>
            <a:r>
              <a:rPr lang="da-DK" sz="2100" dirty="0" smtClean="0"/>
              <a:t>, 40 46 37 57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Ane Mandrup, </a:t>
            </a:r>
            <a:r>
              <a:rPr lang="da-DK" sz="2100" dirty="0" err="1" smtClean="0"/>
              <a:t>anem@dfi.dk</a:t>
            </a:r>
            <a:r>
              <a:rPr lang="da-DK" sz="2100" dirty="0" smtClean="0"/>
              <a:t>, </a:t>
            </a:r>
            <a:r>
              <a:rPr lang="en-US" sz="2100" dirty="0" smtClean="0"/>
              <a:t>20 27 78 72</a:t>
            </a:r>
            <a:endParaRPr lang="da-DK" sz="2100" dirty="0" smtClean="0"/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Claus Ladegaard, </a:t>
            </a:r>
            <a:r>
              <a:rPr lang="da-DK" sz="2100" dirty="0" err="1" smtClean="0"/>
              <a:t>clausl@dfi.dk</a:t>
            </a:r>
            <a:r>
              <a:rPr lang="da-DK" sz="2100" dirty="0" smtClean="0"/>
              <a:t>, 40 32 62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SLUT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61356"/>
            <a:ext cx="7772400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MEDIEAFTALEN 2015-18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2" y="1561356"/>
            <a:ext cx="8280276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25% af midlerne til programmer til børn og unge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ingen støtte til radio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mulighed for støtte til </a:t>
            </a:r>
            <a:r>
              <a:rPr lang="da-DK" sz="2100" dirty="0" err="1" smtClean="0"/>
              <a:t>VOD-tjenester</a:t>
            </a:r>
            <a:endParaRPr lang="da-DK" sz="2100" dirty="0" smtClean="0"/>
          </a:p>
          <a:p>
            <a:pPr eaLnBrk="1" hangingPunct="1">
              <a:spcBef>
                <a:spcPts val="2400"/>
              </a:spcBef>
              <a:buFontTx/>
              <a:buChar char="&gt;"/>
            </a:pPr>
            <a:endParaRPr lang="da-DK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FORMÅL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61356"/>
            <a:ext cx="7772400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støtte danske kvalitetsprogrammer på de kommercielle tv-stationer</a:t>
            </a:r>
          </a:p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øge mængden af public service programmer på dansk tv 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støtte til public </a:t>
            </a:r>
            <a:r>
              <a:rPr lang="da-DK" sz="2100" dirty="0" smtClean="0"/>
              <a:t>service, </a:t>
            </a:r>
            <a:r>
              <a:rPr lang="da-DK" sz="2100" dirty="0" smtClean="0"/>
              <a:t>hvor støtten er rettet mod programmer frem for mod institutioner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KRITERIER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61356"/>
            <a:ext cx="7772400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da-DK" sz="2100" i="1" dirty="0" smtClean="0"/>
              <a:t>&gt;	originalitet</a:t>
            </a:r>
            <a:r>
              <a:rPr lang="da-DK" sz="2100" dirty="0" smtClean="0"/>
              <a:t>: i indhold, form eller </a:t>
            </a:r>
            <a:r>
              <a:rPr lang="da-DK" sz="2100" dirty="0" smtClean="0"/>
              <a:t>udtryk. </a:t>
            </a:r>
            <a:r>
              <a:rPr lang="da-DK" sz="2100" dirty="0" smtClean="0"/>
              <a:t>Udviklet til danske seere. Ikke smalt og eksperimenterende, men bredt og appellerende</a:t>
            </a:r>
          </a:p>
          <a:p>
            <a:pPr eaLnBrk="1" hangingPunct="1">
              <a:spcBef>
                <a:spcPts val="2400"/>
              </a:spcBef>
            </a:pPr>
            <a:r>
              <a:rPr lang="da-DK" sz="2100" i="1" dirty="0" smtClean="0"/>
              <a:t>&gt;	betydning</a:t>
            </a:r>
            <a:r>
              <a:rPr lang="da-DK" sz="2100" dirty="0" smtClean="0"/>
              <a:t>: kulturel, social eller samfundsmæssig merværdi til samfund eller individ. Betydning – </a:t>
            </a:r>
            <a:r>
              <a:rPr lang="da-DK" sz="2100" i="1" dirty="0" err="1" smtClean="0"/>
              <a:t>impact</a:t>
            </a:r>
            <a:r>
              <a:rPr lang="da-DK" sz="2100" i="1" dirty="0" smtClean="0"/>
              <a:t> - </a:t>
            </a:r>
            <a:r>
              <a:rPr lang="da-DK" sz="2100" dirty="0" smtClean="0"/>
              <a:t>for seernes virkelighedsopfattelse</a:t>
            </a:r>
          </a:p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</a:t>
            </a:r>
            <a:r>
              <a:rPr lang="da-DK" sz="2100" i="1" dirty="0" smtClean="0"/>
              <a:t>kvalitet</a:t>
            </a:r>
            <a:r>
              <a:rPr lang="da-DK" sz="2100" dirty="0" smtClean="0"/>
              <a:t>: </a:t>
            </a:r>
            <a:r>
              <a:rPr lang="da-DK" sz="2100" dirty="0" err="1" smtClean="0"/>
              <a:t>fortællemæssig</a:t>
            </a:r>
            <a:r>
              <a:rPr lang="da-DK" sz="2100" dirty="0" smtClean="0"/>
              <a:t> og produktionsmæssig kvalitet. Programmer der ikke kan produceres - på samme kvalitetsniveau - uden støtte fra puljen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STØTTEBETINGELSER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2" y="1561356"/>
            <a:ext cx="8280276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støtte til tv-stationer med programvirksomheden rettet mod Danmark, der har en dækning på </a:t>
            </a:r>
            <a:r>
              <a:rPr lang="da-DK" sz="2100" dirty="0" smtClean="0"/>
              <a:t>50</a:t>
            </a:r>
            <a:r>
              <a:rPr lang="da-DK" sz="2100" dirty="0" smtClean="0"/>
              <a:t>% </a:t>
            </a:r>
          </a:p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</a:t>
            </a:r>
            <a:r>
              <a:rPr lang="da-DK" sz="2100" dirty="0" smtClean="0"/>
              <a:t>programmer skal have premiere på </a:t>
            </a:r>
            <a:r>
              <a:rPr lang="da-DK" sz="2100" dirty="0" smtClean="0"/>
              <a:t>en af tv-stationens </a:t>
            </a:r>
            <a:r>
              <a:rPr lang="da-DK" sz="2100" dirty="0" smtClean="0"/>
              <a:t>kanaler</a:t>
            </a:r>
            <a:endParaRPr lang="da-DK" sz="2100" dirty="0" smtClean="0"/>
          </a:p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støtte til </a:t>
            </a:r>
            <a:r>
              <a:rPr lang="da-DK" sz="2100" dirty="0" err="1" smtClean="0"/>
              <a:t>VOD-tjenester</a:t>
            </a:r>
            <a:r>
              <a:rPr lang="da-DK" sz="2100" dirty="0" smtClean="0"/>
              <a:t>, der er målrettet et dansk publikum</a:t>
            </a:r>
          </a:p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 </a:t>
            </a:r>
            <a:r>
              <a:rPr lang="da-DK" sz="2100" dirty="0" smtClean="0"/>
              <a:t>programmer skal udsendes </a:t>
            </a:r>
            <a:r>
              <a:rPr lang="da-DK" sz="2100" dirty="0" smtClean="0"/>
              <a:t>på tv senest 12 måneder </a:t>
            </a:r>
            <a:r>
              <a:rPr lang="da-DK" sz="2100" dirty="0" smtClean="0"/>
              <a:t>efter har </a:t>
            </a:r>
            <a:r>
              <a:rPr lang="da-DK" sz="2100" dirty="0" smtClean="0"/>
              <a:t>premiere på </a:t>
            </a:r>
            <a:r>
              <a:rPr lang="da-DK" sz="2100" dirty="0" smtClean="0"/>
              <a:t>VOD </a:t>
            </a:r>
          </a:p>
          <a:p>
            <a:pPr eaLnBrk="1" hangingPunct="1">
              <a:spcBef>
                <a:spcPts val="2400"/>
              </a:spcBef>
            </a:pPr>
            <a:endParaRPr lang="da-DK" sz="2100" dirty="0" smtClean="0"/>
          </a:p>
          <a:p>
            <a:pPr eaLnBrk="1" hangingPunct="1">
              <a:spcBef>
                <a:spcPts val="2400"/>
              </a:spcBef>
              <a:buFont typeface="Wingdings"/>
              <a:buChar char="Ø"/>
            </a:pPr>
            <a:endParaRPr lang="da-DK" sz="2100" dirty="0" smtClean="0"/>
          </a:p>
          <a:p>
            <a:pPr eaLnBrk="1" hangingPunct="1">
              <a:spcBef>
                <a:spcPts val="2400"/>
              </a:spcBef>
              <a:buFont typeface="Wingdings"/>
              <a:buChar char="Ø"/>
            </a:pPr>
            <a:endParaRPr lang="da-DK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STØTTEBETINGELSER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2" y="1561356"/>
            <a:ext cx="8280276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programmer skal udsendes</a:t>
            </a:r>
            <a:r>
              <a:rPr lang="da-DK" sz="2100" dirty="0" smtClean="0"/>
              <a:t> senest </a:t>
            </a:r>
            <a:r>
              <a:rPr lang="da-DK" sz="2100" dirty="0" smtClean="0"/>
              <a:t>24 måneder efter støttetidspunkt </a:t>
            </a:r>
            <a:endParaRPr lang="da-DK" sz="2100" dirty="0" smtClean="0"/>
          </a:p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programmer </a:t>
            </a:r>
            <a:r>
              <a:rPr lang="da-DK" sz="2100" dirty="0" smtClean="0"/>
              <a:t>skal sendes i tidsrummet 18.00 - 24.00</a:t>
            </a:r>
          </a:p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programmer til børn og unge kan sendes på alle tidspunkter</a:t>
            </a:r>
          </a:p>
          <a:p>
            <a:pPr>
              <a:spcBef>
                <a:spcPts val="2400"/>
              </a:spcBef>
            </a:pPr>
            <a:r>
              <a:rPr lang="da-DK" sz="2100" dirty="0" smtClean="0"/>
              <a:t>&gt;	programmer skal produceres af et uafhængigt produktionsselskab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programmer skal være på dansk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STØTTEBETINGELSER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2" y="1561356"/>
            <a:ext cx="8136260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ingen støtte til </a:t>
            </a:r>
            <a:r>
              <a:rPr lang="da-DK" sz="2100" dirty="0" smtClean="0"/>
              <a:t>programmer med premiere på </a:t>
            </a:r>
            <a:r>
              <a:rPr lang="da-DK" sz="2100" dirty="0" smtClean="0"/>
              <a:t>dyre betalingskanaler</a:t>
            </a:r>
          </a:p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ingen støtte til versionering af udenlandske koncepter</a:t>
            </a:r>
          </a:p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ingen støtte til DR, TV 2-regionerne og ikke-kommercielt lokal-tv</a:t>
            </a:r>
          </a:p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ingen støtte til programmer med reklameafbrydelser </a:t>
            </a:r>
          </a:p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ingen støtte til programmer med produktplacering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endParaRPr lang="da-DK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7261"/>
            <a:ext cx="7772400" cy="792088"/>
          </a:xfrm>
        </p:spPr>
        <p:txBody>
          <a:bodyPr/>
          <a:lstStyle/>
          <a:p>
            <a:pPr eaLnBrk="1" hangingPunct="1"/>
            <a:r>
              <a:rPr lang="da-DK" sz="2800" dirty="0" smtClean="0"/>
              <a:t>GENRER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61356"/>
            <a:ext cx="7772400" cy="3582144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da-DK" sz="2100" dirty="0" smtClean="0"/>
              <a:t>&gt;	tv-drama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tv-dokumentar 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programmer til børn og unge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r>
              <a:rPr lang="da-DK" sz="2100" dirty="0" smtClean="0"/>
              <a:t>et rummeligt genrebegreb</a:t>
            </a:r>
          </a:p>
          <a:p>
            <a:pPr eaLnBrk="1" hangingPunct="1">
              <a:spcBef>
                <a:spcPts val="2400"/>
              </a:spcBef>
              <a:buFontTx/>
              <a:buChar char="&gt;"/>
            </a:pPr>
            <a:endParaRPr lang="da-DK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vid logo i bjælke">
  <a:themeElements>
    <a:clrScheme name="Hvid logo i bjælk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vid logo i bjælk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Hvid logo i bjælk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vid logo i bjælk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vid logo i bjælk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vid logo i bjælk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vid logo i bjælk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vid logo i bjælk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vid logo i bjælk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vid logo i bjælk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vid logo i bjælk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vid logo i bjælk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vid logo i bjælk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vid logo i bjælk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Hvid logo i bjælke</Template>
  <TotalTime>1882</TotalTime>
  <Words>224</Words>
  <Application>Microsoft Office PowerPoint</Application>
  <PresentationFormat>Skærmshow (16:10)</PresentationFormat>
  <Paragraphs>105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21</vt:i4>
      </vt:variant>
    </vt:vector>
  </HeadingPairs>
  <TitlesOfParts>
    <vt:vector size="22" baseType="lpstr">
      <vt:lpstr>Hvid logo i bjælke</vt:lpstr>
      <vt:lpstr>PUBLIC SERVICE PULJEN</vt:lpstr>
      <vt:lpstr>MEDIEAFTALEN 2015-18</vt:lpstr>
      <vt:lpstr>MEDIEAFTALEN 2015-18</vt:lpstr>
      <vt:lpstr>FORMÅL</vt:lpstr>
      <vt:lpstr>KRITERIER</vt:lpstr>
      <vt:lpstr>STØTTEBETINGELSER</vt:lpstr>
      <vt:lpstr>STØTTEBETINGELSER</vt:lpstr>
      <vt:lpstr>STØTTEBETINGELSER</vt:lpstr>
      <vt:lpstr>GENRER</vt:lpstr>
      <vt:lpstr>TV-DRAMA</vt:lpstr>
      <vt:lpstr>TV-DOKUMENTAR</vt:lpstr>
      <vt:lpstr>BØRN OG UNGE</vt:lpstr>
      <vt:lpstr>STØTTEFORDELING</vt:lpstr>
      <vt:lpstr>STØTTEGRÆNSER</vt:lpstr>
      <vt:lpstr>FOKUS</vt:lpstr>
      <vt:lpstr>BEHANDLING</vt:lpstr>
      <vt:lpstr>STYREGRUPPE</vt:lpstr>
      <vt:lpstr>BEMANDING</vt:lpstr>
      <vt:lpstr>ANSØGNINGSFRISTER</vt:lpstr>
      <vt:lpstr>INFORMATION</vt:lpstr>
      <vt:lpstr>SLUT</vt:lpstr>
    </vt:vector>
  </TitlesOfParts>
  <Company>뿿애耀_x000e_穛Ð蒤㪌ᕐܐ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SERVICE PULJEN</dc:title>
  <dc:creator>IT Afdelingen</dc:creator>
  <cp:lastModifiedBy>clausl</cp:lastModifiedBy>
  <cp:revision>82</cp:revision>
  <cp:lastPrinted>2007-11-23T16:27:24Z</cp:lastPrinted>
  <dcterms:created xsi:type="dcterms:W3CDTF">2007-11-23T10:27:28Z</dcterms:created>
  <dcterms:modified xsi:type="dcterms:W3CDTF">2015-01-20T16:47:43Z</dcterms:modified>
</cp:coreProperties>
</file>