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handoutMasterIdLst>
    <p:handoutMasterId r:id="rId72"/>
  </p:handoutMasterIdLst>
  <p:sldIdLst>
    <p:sldId id="429" r:id="rId5"/>
    <p:sldId id="430" r:id="rId6"/>
    <p:sldId id="431" r:id="rId7"/>
    <p:sldId id="481" r:id="rId8"/>
    <p:sldId id="291" r:id="rId9"/>
    <p:sldId id="432" r:id="rId10"/>
    <p:sldId id="473" r:id="rId11"/>
    <p:sldId id="433" r:id="rId12"/>
    <p:sldId id="434" r:id="rId13"/>
    <p:sldId id="361" r:id="rId14"/>
    <p:sldId id="362" r:id="rId15"/>
    <p:sldId id="399" r:id="rId16"/>
    <p:sldId id="451" r:id="rId17"/>
    <p:sldId id="364" r:id="rId18"/>
    <p:sldId id="400" r:id="rId19"/>
    <p:sldId id="401" r:id="rId20"/>
    <p:sldId id="402" r:id="rId21"/>
    <p:sldId id="367" r:id="rId22"/>
    <p:sldId id="403" r:id="rId23"/>
    <p:sldId id="453" r:id="rId24"/>
    <p:sldId id="455" r:id="rId25"/>
    <p:sldId id="452" r:id="rId26"/>
    <p:sldId id="472" r:id="rId27"/>
    <p:sldId id="404" r:id="rId28"/>
    <p:sldId id="456" r:id="rId29"/>
    <p:sldId id="405" r:id="rId30"/>
    <p:sldId id="407" r:id="rId31"/>
    <p:sldId id="457" r:id="rId32"/>
    <p:sldId id="408" r:id="rId33"/>
    <p:sldId id="480" r:id="rId34"/>
    <p:sldId id="474" r:id="rId35"/>
    <p:sldId id="436" r:id="rId36"/>
    <p:sldId id="437" r:id="rId37"/>
    <p:sldId id="438" r:id="rId38"/>
    <p:sldId id="439" r:id="rId39"/>
    <p:sldId id="440" r:id="rId40"/>
    <p:sldId id="441" r:id="rId41"/>
    <p:sldId id="442" r:id="rId42"/>
    <p:sldId id="445" r:id="rId43"/>
    <p:sldId id="447" r:id="rId44"/>
    <p:sldId id="448" r:id="rId45"/>
    <p:sldId id="478" r:id="rId46"/>
    <p:sldId id="418" r:id="rId47"/>
    <p:sldId id="419" r:id="rId48"/>
    <p:sldId id="423" r:id="rId49"/>
    <p:sldId id="427" r:id="rId50"/>
    <p:sldId id="482" r:id="rId51"/>
    <p:sldId id="458" r:id="rId52"/>
    <p:sldId id="459" r:id="rId53"/>
    <p:sldId id="460" r:id="rId54"/>
    <p:sldId id="461" r:id="rId55"/>
    <p:sldId id="462" r:id="rId56"/>
    <p:sldId id="463" r:id="rId57"/>
    <p:sldId id="464" r:id="rId58"/>
    <p:sldId id="465" r:id="rId59"/>
    <p:sldId id="466" r:id="rId60"/>
    <p:sldId id="467" r:id="rId61"/>
    <p:sldId id="468" r:id="rId62"/>
    <p:sldId id="469" r:id="rId63"/>
    <p:sldId id="483" r:id="rId64"/>
    <p:sldId id="470" r:id="rId65"/>
    <p:sldId id="471" r:id="rId66"/>
    <p:sldId id="479" r:id="rId67"/>
    <p:sldId id="449" r:id="rId68"/>
    <p:sldId id="450" r:id="rId69"/>
    <p:sldId id="284" r:id="rId70"/>
  </p:sldIdLst>
  <p:sldSz cx="12192000" cy="6858000"/>
  <p:notesSz cx="6188075" cy="93202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C53"/>
    <a:srgbClr val="716FB3"/>
    <a:srgbClr val="FFC000"/>
    <a:srgbClr val="1E858B"/>
    <a:srgbClr val="3DACC8"/>
    <a:srgbClr val="ED8D2F"/>
    <a:srgbClr val="004494"/>
    <a:srgbClr val="024B9C"/>
    <a:srgbClr val="0356B1"/>
    <a:srgbClr val="024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11911-340D-4B4B-B519-FD0C08E86C9B}" v="11" dt="2021-06-14T10:36:23.330"/>
    <p1510:client id="{2B5E4AF2-2B62-40BD-8468-7B004DF668DD}" v="1" dt="2021-06-14T08:17:55.304"/>
    <p1510:client id="{3E7D0B45-E348-4041-BBEE-517A7D184A95}" v="1" dt="2021-06-14T08:10:52.196"/>
    <p1510:client id="{4C76A8E6-1BD8-4C8A-99FA-E9F56E429976}" v="41" dt="2021-06-14T13:39:57.802"/>
    <p1510:client id="{A0C23757-5B9F-42A1-B992-2FBE4A699BF1}" v="4" dt="2021-06-15T04:35:29.151"/>
    <p1510:client id="{BE04C3B0-597E-4DB2-A32A-095C250B72DF}" v="26" dt="2021-06-14T09:19:08.192"/>
    <p1510:client id="{C3A32E8C-7046-4A30-B665-19E2F9FC4932}" v="29" dt="2021-06-15T06:35:53.762"/>
    <p1510:client id="{DDB5232C-A9D4-AB21-8121-DD131605C06F}" v="6" dt="2021-06-14T08:39:54.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652" autoAdjust="0"/>
  </p:normalViewPr>
  <p:slideViewPr>
    <p:cSldViewPr snapToGrid="0">
      <p:cViewPr varScale="1">
        <p:scale>
          <a:sx n="78" d="100"/>
          <a:sy n="78" d="100"/>
        </p:scale>
        <p:origin x="1752" y="78"/>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117"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MSENS Jolien (EACEA)" userId="S::jolien.willemsens@ec.europa.eu::f2e44d85-edc9-4181-a477-3ba1ce9ce541" providerId="AD" clId="Web-{2B5E4AF2-2B62-40BD-8468-7B004DF668DD}"/>
    <pc:docChg chg="modSld">
      <pc:chgData name="WILLEMSENS Jolien (EACEA)" userId="S::jolien.willemsens@ec.europa.eu::f2e44d85-edc9-4181-a477-3ba1ce9ce541" providerId="AD" clId="Web-{2B5E4AF2-2B62-40BD-8468-7B004DF668DD}" dt="2021-06-14T08:17:52.710" v="2060"/>
      <pc:docMkLst>
        <pc:docMk/>
      </pc:docMkLst>
      <pc:sldChg chg="modNotes">
        <pc:chgData name="WILLEMSENS Jolien (EACEA)" userId="S::jolien.willemsens@ec.europa.eu::f2e44d85-edc9-4181-a477-3ba1ce9ce541" providerId="AD" clId="Web-{2B5E4AF2-2B62-40BD-8468-7B004DF668DD}" dt="2021-06-14T07:46:57.678" v="599"/>
        <pc:sldMkLst>
          <pc:docMk/>
          <pc:sldMk cId="1394998387" sldId="318"/>
        </pc:sldMkLst>
      </pc:sldChg>
      <pc:sldChg chg="modNotes">
        <pc:chgData name="WILLEMSENS Jolien (EACEA)" userId="S::jolien.willemsens@ec.europa.eu::f2e44d85-edc9-4181-a477-3ba1ce9ce541" providerId="AD" clId="Web-{2B5E4AF2-2B62-40BD-8468-7B004DF668DD}" dt="2021-06-14T07:56:24.974" v="1034"/>
        <pc:sldMkLst>
          <pc:docMk/>
          <pc:sldMk cId="5196652" sldId="319"/>
        </pc:sldMkLst>
      </pc:sldChg>
      <pc:sldChg chg="modNotes">
        <pc:chgData name="WILLEMSENS Jolien (EACEA)" userId="S::jolien.willemsens@ec.europa.eu::f2e44d85-edc9-4181-a477-3ba1ce9ce541" providerId="AD" clId="Web-{2B5E4AF2-2B62-40BD-8468-7B004DF668DD}" dt="2021-06-14T08:17:52.710" v="2060"/>
        <pc:sldMkLst>
          <pc:docMk/>
          <pc:sldMk cId="2076177803" sldId="320"/>
        </pc:sldMkLst>
      </pc:sldChg>
    </pc:docChg>
  </pc:docChgLst>
  <pc:docChgLst>
    <pc:chgData name="WILLEMSENS Jolien (EACEA)" userId="S::jolien.willemsens@ec.europa.eu::f2e44d85-edc9-4181-a477-3ba1ce9ce541" providerId="AD" clId="Web-{BE04C3B0-597E-4DB2-A32A-095C250B72DF}"/>
    <pc:docChg chg="modSld">
      <pc:chgData name="WILLEMSENS Jolien (EACEA)" userId="S::jolien.willemsens@ec.europa.eu::f2e44d85-edc9-4181-a477-3ba1ce9ce541" providerId="AD" clId="Web-{BE04C3B0-597E-4DB2-A32A-095C250B72DF}" dt="2021-06-14T09:43:35.925" v="3018"/>
      <pc:docMkLst>
        <pc:docMk/>
      </pc:docMkLst>
      <pc:sldChg chg="modSp modNotes">
        <pc:chgData name="WILLEMSENS Jolien (EACEA)" userId="S::jolien.willemsens@ec.europa.eu::f2e44d85-edc9-4181-a477-3ba1ce9ce541" providerId="AD" clId="Web-{BE04C3B0-597E-4DB2-A32A-095C250B72DF}" dt="2021-06-14T08:40:26.716" v="779"/>
        <pc:sldMkLst>
          <pc:docMk/>
          <pc:sldMk cId="1253479456" sldId="323"/>
        </pc:sldMkLst>
        <pc:spChg chg="mod">
          <ac:chgData name="WILLEMSENS Jolien (EACEA)" userId="S::jolien.willemsens@ec.europa.eu::f2e44d85-edc9-4181-a477-3ba1ce9ce541" providerId="AD" clId="Web-{BE04C3B0-597E-4DB2-A32A-095C250B72DF}" dt="2021-06-14T08:30:46.077" v="293" actId="20577"/>
          <ac:spMkLst>
            <pc:docMk/>
            <pc:sldMk cId="1253479456" sldId="323"/>
            <ac:spMk id="2" creationId="{00000000-0000-0000-0000-000000000000}"/>
          </ac:spMkLst>
        </pc:spChg>
      </pc:sldChg>
      <pc:sldChg chg="modSp modNotes">
        <pc:chgData name="WILLEMSENS Jolien (EACEA)" userId="S::jolien.willemsens@ec.europa.eu::f2e44d85-edc9-4181-a477-3ba1ce9ce541" providerId="AD" clId="Web-{BE04C3B0-597E-4DB2-A32A-095C250B72DF}" dt="2021-06-14T08:41:56.062" v="1004"/>
        <pc:sldMkLst>
          <pc:docMk/>
          <pc:sldMk cId="3382289823" sldId="325"/>
        </pc:sldMkLst>
        <pc:spChg chg="mod">
          <ac:chgData name="WILLEMSENS Jolien (EACEA)" userId="S::jolien.willemsens@ec.europa.eu::f2e44d85-edc9-4181-a477-3ba1ce9ce541" providerId="AD" clId="Web-{BE04C3B0-597E-4DB2-A32A-095C250B72DF}" dt="2021-06-14T08:40:39.920" v="781" actId="20577"/>
          <ac:spMkLst>
            <pc:docMk/>
            <pc:sldMk cId="3382289823" sldId="325"/>
            <ac:spMk id="2" creationId="{00000000-0000-0000-0000-000000000000}"/>
          </ac:spMkLst>
        </pc:spChg>
      </pc:sldChg>
      <pc:sldChg chg="modNotes">
        <pc:chgData name="WILLEMSENS Jolien (EACEA)" userId="S::jolien.willemsens@ec.europa.eu::f2e44d85-edc9-4181-a477-3ba1ce9ce541" providerId="AD" clId="Web-{BE04C3B0-597E-4DB2-A32A-095C250B72DF}" dt="2021-06-14T08:42:45.016" v="1212"/>
        <pc:sldMkLst>
          <pc:docMk/>
          <pc:sldMk cId="3357227567" sldId="326"/>
        </pc:sldMkLst>
      </pc:sldChg>
      <pc:sldChg chg="modSp modNotes">
        <pc:chgData name="WILLEMSENS Jolien (EACEA)" userId="S::jolien.willemsens@ec.europa.eu::f2e44d85-edc9-4181-a477-3ba1ce9ce541" providerId="AD" clId="Web-{BE04C3B0-597E-4DB2-A32A-095C250B72DF}" dt="2021-06-14T08:44:30.159" v="1459"/>
        <pc:sldMkLst>
          <pc:docMk/>
          <pc:sldMk cId="2937468342" sldId="327"/>
        </pc:sldMkLst>
        <pc:spChg chg="mod">
          <ac:chgData name="WILLEMSENS Jolien (EACEA)" userId="S::jolien.willemsens@ec.europa.eu::f2e44d85-edc9-4181-a477-3ba1ce9ce541" providerId="AD" clId="Web-{BE04C3B0-597E-4DB2-A32A-095C250B72DF}" dt="2021-06-14T08:43:09.986" v="1231" actId="20577"/>
          <ac:spMkLst>
            <pc:docMk/>
            <pc:sldMk cId="2937468342" sldId="327"/>
            <ac:spMk id="2" creationId="{00000000-0000-0000-0000-000000000000}"/>
          </ac:spMkLst>
        </pc:spChg>
      </pc:sldChg>
      <pc:sldChg chg="modNotes">
        <pc:chgData name="WILLEMSENS Jolien (EACEA)" userId="S::jolien.willemsens@ec.europa.eu::f2e44d85-edc9-4181-a477-3ba1ce9ce541" providerId="AD" clId="Web-{BE04C3B0-597E-4DB2-A32A-095C250B72DF}" dt="2021-06-14T09:00:28.229" v="1804"/>
        <pc:sldMkLst>
          <pc:docMk/>
          <pc:sldMk cId="1130172167" sldId="328"/>
        </pc:sldMkLst>
      </pc:sldChg>
      <pc:sldChg chg="modNotes">
        <pc:chgData name="WILLEMSENS Jolien (EACEA)" userId="S::jolien.willemsens@ec.europa.eu::f2e44d85-edc9-4181-a477-3ba1ce9ce541" providerId="AD" clId="Web-{BE04C3B0-597E-4DB2-A32A-095C250B72DF}" dt="2021-06-14T09:15:26.046" v="2308"/>
        <pc:sldMkLst>
          <pc:docMk/>
          <pc:sldMk cId="1554496906" sldId="330"/>
        </pc:sldMkLst>
      </pc:sldChg>
      <pc:sldChg chg="modSp modNotes">
        <pc:chgData name="WILLEMSENS Jolien (EACEA)" userId="S::jolien.willemsens@ec.europa.eu::f2e44d85-edc9-4181-a477-3ba1ce9ce541" providerId="AD" clId="Web-{BE04C3B0-597E-4DB2-A32A-095C250B72DF}" dt="2021-06-14T09:16:31.376" v="2391"/>
        <pc:sldMkLst>
          <pc:docMk/>
          <pc:sldMk cId="1551449443" sldId="331"/>
        </pc:sldMkLst>
        <pc:spChg chg="mod">
          <ac:chgData name="WILLEMSENS Jolien (EACEA)" userId="S::jolien.willemsens@ec.europa.eu::f2e44d85-edc9-4181-a477-3ba1ce9ce541" providerId="AD" clId="Web-{BE04C3B0-597E-4DB2-A32A-095C250B72DF}" dt="2021-06-14T09:16:01.672" v="2323" actId="20577"/>
          <ac:spMkLst>
            <pc:docMk/>
            <pc:sldMk cId="1551449443" sldId="331"/>
            <ac:spMk id="2" creationId="{00000000-0000-0000-0000-000000000000}"/>
          </ac:spMkLst>
        </pc:spChg>
      </pc:sldChg>
      <pc:sldChg chg="modNotes">
        <pc:chgData name="WILLEMSENS Jolien (EACEA)" userId="S::jolien.willemsens@ec.europa.eu::f2e44d85-edc9-4181-a477-3ba1ce9ce541" providerId="AD" clId="Web-{BE04C3B0-597E-4DB2-A32A-095C250B72DF}" dt="2021-06-14T09:17:27.049" v="2498"/>
        <pc:sldMkLst>
          <pc:docMk/>
          <pc:sldMk cId="1376910604" sldId="333"/>
        </pc:sldMkLst>
      </pc:sldChg>
      <pc:sldChg chg="modNotes">
        <pc:chgData name="WILLEMSENS Jolien (EACEA)" userId="S::jolien.willemsens@ec.europa.eu::f2e44d85-edc9-4181-a477-3ba1ce9ce541" providerId="AD" clId="Web-{BE04C3B0-597E-4DB2-A32A-095C250B72DF}" dt="2021-06-14T09:18:30.285" v="2527"/>
        <pc:sldMkLst>
          <pc:docMk/>
          <pc:sldMk cId="227023053" sldId="334"/>
        </pc:sldMkLst>
      </pc:sldChg>
      <pc:sldChg chg="modNotes">
        <pc:chgData name="WILLEMSENS Jolien (EACEA)" userId="S::jolien.willemsens@ec.europa.eu::f2e44d85-edc9-4181-a477-3ba1ce9ce541" providerId="AD" clId="Web-{BE04C3B0-597E-4DB2-A32A-095C250B72DF}" dt="2021-06-14T09:19:05.036" v="2602"/>
        <pc:sldMkLst>
          <pc:docMk/>
          <pc:sldMk cId="4102863320" sldId="335"/>
        </pc:sldMkLst>
      </pc:sldChg>
      <pc:sldChg chg="modNotes">
        <pc:chgData name="WILLEMSENS Jolien (EACEA)" userId="S::jolien.willemsens@ec.europa.eu::f2e44d85-edc9-4181-a477-3ba1ce9ce541" providerId="AD" clId="Web-{BE04C3B0-597E-4DB2-A32A-095C250B72DF}" dt="2021-06-14T09:41:40.579" v="2799"/>
        <pc:sldMkLst>
          <pc:docMk/>
          <pc:sldMk cId="542517277" sldId="337"/>
        </pc:sldMkLst>
      </pc:sldChg>
      <pc:sldChg chg="modNotes">
        <pc:chgData name="WILLEMSENS Jolien (EACEA)" userId="S::jolien.willemsens@ec.europa.eu::f2e44d85-edc9-4181-a477-3ba1ce9ce541" providerId="AD" clId="Web-{BE04C3B0-597E-4DB2-A32A-095C250B72DF}" dt="2021-06-14T09:41:54.829" v="2835"/>
        <pc:sldMkLst>
          <pc:docMk/>
          <pc:sldMk cId="3652906823" sldId="338"/>
        </pc:sldMkLst>
      </pc:sldChg>
      <pc:sldChg chg="modNotes">
        <pc:chgData name="WILLEMSENS Jolien (EACEA)" userId="S::jolien.willemsens@ec.europa.eu::f2e44d85-edc9-4181-a477-3ba1ce9ce541" providerId="AD" clId="Web-{BE04C3B0-597E-4DB2-A32A-095C250B72DF}" dt="2021-06-14T09:43:35.925" v="3018"/>
        <pc:sldMkLst>
          <pc:docMk/>
          <pc:sldMk cId="1086891519" sldId="339"/>
        </pc:sldMkLst>
      </pc:sldChg>
      <pc:sldChg chg="modNotes">
        <pc:chgData name="WILLEMSENS Jolien (EACEA)" userId="S::jolien.willemsens@ec.europa.eu::f2e44d85-edc9-4181-a477-3ba1ce9ce541" providerId="AD" clId="Web-{BE04C3B0-597E-4DB2-A32A-095C250B72DF}" dt="2021-06-14T09:05:21.189" v="1990"/>
        <pc:sldMkLst>
          <pc:docMk/>
          <pc:sldMk cId="3903307638" sldId="353"/>
        </pc:sldMkLst>
      </pc:sldChg>
    </pc:docChg>
  </pc:docChgLst>
  <pc:docChgLst>
    <pc:chgData name="GOUVRA Eleanna (EACEA)" userId="S::eleanna.gouvra@ec.europa.eu::c440c55f-5a32-4bbc-a360-f0b3e70c34ea" providerId="AD" clId="Web-{3E7D0B45-E348-4041-BBEE-517A7D184A95}"/>
    <pc:docChg chg="modSld">
      <pc:chgData name="GOUVRA Eleanna (EACEA)" userId="S::eleanna.gouvra@ec.europa.eu::c440c55f-5a32-4bbc-a360-f0b3e70c34ea" providerId="AD" clId="Web-{3E7D0B45-E348-4041-BBEE-517A7D184A95}" dt="2021-06-14T08:10:49.790" v="62"/>
      <pc:docMkLst>
        <pc:docMk/>
      </pc:docMkLst>
      <pc:sldChg chg="modNotes">
        <pc:chgData name="GOUVRA Eleanna (EACEA)" userId="S::eleanna.gouvra@ec.europa.eu::c440c55f-5a32-4bbc-a360-f0b3e70c34ea" providerId="AD" clId="Web-{3E7D0B45-E348-4041-BBEE-517A7D184A95}" dt="2021-06-14T08:07:18.909" v="3"/>
        <pc:sldMkLst>
          <pc:docMk/>
          <pc:sldMk cId="3950248066" sldId="364"/>
        </pc:sldMkLst>
      </pc:sldChg>
      <pc:sldChg chg="modNotes">
        <pc:chgData name="GOUVRA Eleanna (EACEA)" userId="S::eleanna.gouvra@ec.europa.eu::c440c55f-5a32-4bbc-a360-f0b3e70c34ea" providerId="AD" clId="Web-{3E7D0B45-E348-4041-BBEE-517A7D184A95}" dt="2021-06-14T08:10:49.790" v="62"/>
        <pc:sldMkLst>
          <pc:docMk/>
          <pc:sldMk cId="3736461037" sldId="367"/>
        </pc:sldMkLst>
      </pc:sldChg>
      <pc:sldChg chg="modNotes">
        <pc:chgData name="GOUVRA Eleanna (EACEA)" userId="S::eleanna.gouvra@ec.europa.eu::c440c55f-5a32-4bbc-a360-f0b3e70c34ea" providerId="AD" clId="Web-{3E7D0B45-E348-4041-BBEE-517A7D184A95}" dt="2021-06-14T08:08:31.583" v="21"/>
        <pc:sldMkLst>
          <pc:docMk/>
          <pc:sldMk cId="3634721398" sldId="400"/>
        </pc:sldMkLst>
      </pc:sldChg>
      <pc:sldChg chg="modNotes">
        <pc:chgData name="GOUVRA Eleanna (EACEA)" userId="S::eleanna.gouvra@ec.europa.eu::c440c55f-5a32-4bbc-a360-f0b3e70c34ea" providerId="AD" clId="Web-{3E7D0B45-E348-4041-BBEE-517A7D184A95}" dt="2021-06-14T08:09:50.913" v="49"/>
        <pc:sldMkLst>
          <pc:docMk/>
          <pc:sldMk cId="1315114514" sldId="401"/>
        </pc:sldMkLst>
      </pc:sldChg>
      <pc:sldChg chg="modNotes">
        <pc:chgData name="GOUVRA Eleanna (EACEA)" userId="S::eleanna.gouvra@ec.europa.eu::c440c55f-5a32-4bbc-a360-f0b3e70c34ea" providerId="AD" clId="Web-{3E7D0B45-E348-4041-BBEE-517A7D184A95}" dt="2021-06-14T08:10:30.117" v="55"/>
        <pc:sldMkLst>
          <pc:docMk/>
          <pc:sldMk cId="241075890" sldId="402"/>
        </pc:sldMkLst>
      </pc:sldChg>
    </pc:docChg>
  </pc:docChgLst>
  <pc:docChgLst>
    <pc:chgData name="GOUVRA Eleanna (EACEA)" userId="S::eleanna.gouvra@ec.europa.eu::c440c55f-5a32-4bbc-a360-f0b3e70c34ea" providerId="AD" clId="Web-{DDB5232C-A9D4-AB21-8121-DD131605C06F}"/>
    <pc:docChg chg="modSld">
      <pc:chgData name="GOUVRA Eleanna (EACEA)" userId="S::eleanna.gouvra@ec.europa.eu::c440c55f-5a32-4bbc-a360-f0b3e70c34ea" providerId="AD" clId="Web-{DDB5232C-A9D4-AB21-8121-DD131605C06F}" dt="2021-06-14T08:39:52.953" v="133"/>
      <pc:docMkLst>
        <pc:docMk/>
      </pc:docMkLst>
      <pc:sldChg chg="modNotes">
        <pc:chgData name="GOUVRA Eleanna (EACEA)" userId="S::eleanna.gouvra@ec.europa.eu::c440c55f-5a32-4bbc-a360-f0b3e70c34ea" providerId="AD" clId="Web-{DDB5232C-A9D4-AB21-8121-DD131605C06F}" dt="2021-06-14T08:24:28.114" v="1"/>
        <pc:sldMkLst>
          <pc:docMk/>
          <pc:sldMk cId="3634721398" sldId="400"/>
        </pc:sldMkLst>
      </pc:sldChg>
      <pc:sldChg chg="modNotes">
        <pc:chgData name="GOUVRA Eleanna (EACEA)" userId="S::eleanna.gouvra@ec.europa.eu::c440c55f-5a32-4bbc-a360-f0b3e70c34ea" providerId="AD" clId="Web-{DDB5232C-A9D4-AB21-8121-DD131605C06F}" dt="2021-06-14T08:25:35.102" v="2"/>
        <pc:sldMkLst>
          <pc:docMk/>
          <pc:sldMk cId="1315114514" sldId="401"/>
        </pc:sldMkLst>
      </pc:sldChg>
      <pc:sldChg chg="modNotes">
        <pc:chgData name="GOUVRA Eleanna (EACEA)" userId="S::eleanna.gouvra@ec.europa.eu::c440c55f-5a32-4bbc-a360-f0b3e70c34ea" providerId="AD" clId="Web-{DDB5232C-A9D4-AB21-8121-DD131605C06F}" dt="2021-06-14T08:26:24.855" v="25"/>
        <pc:sldMkLst>
          <pc:docMk/>
          <pc:sldMk cId="1732330459" sldId="403"/>
        </pc:sldMkLst>
      </pc:sldChg>
      <pc:sldChg chg="modNotes">
        <pc:chgData name="GOUVRA Eleanna (EACEA)" userId="S::eleanna.gouvra@ec.europa.eu::c440c55f-5a32-4bbc-a360-f0b3e70c34ea" providerId="AD" clId="Web-{DDB5232C-A9D4-AB21-8121-DD131605C06F}" dt="2021-06-14T08:28:29.285" v="35"/>
        <pc:sldMkLst>
          <pc:docMk/>
          <pc:sldMk cId="2801564738" sldId="404"/>
        </pc:sldMkLst>
      </pc:sldChg>
      <pc:sldChg chg="modNotes">
        <pc:chgData name="GOUVRA Eleanna (EACEA)" userId="S::eleanna.gouvra@ec.europa.eu::c440c55f-5a32-4bbc-a360-f0b3e70c34ea" providerId="AD" clId="Web-{DDB5232C-A9D4-AB21-8121-DD131605C06F}" dt="2021-06-14T08:29:02.881" v="39"/>
        <pc:sldMkLst>
          <pc:docMk/>
          <pc:sldMk cId="4220471435" sldId="405"/>
        </pc:sldMkLst>
      </pc:sldChg>
      <pc:sldChg chg="modNotes">
        <pc:chgData name="GOUVRA Eleanna (EACEA)" userId="S::eleanna.gouvra@ec.europa.eu::c440c55f-5a32-4bbc-a360-f0b3e70c34ea" providerId="AD" clId="Web-{DDB5232C-A9D4-AB21-8121-DD131605C06F}" dt="2021-06-14T08:31:31.812" v="60"/>
        <pc:sldMkLst>
          <pc:docMk/>
          <pc:sldMk cId="3266938645" sldId="406"/>
        </pc:sldMkLst>
      </pc:sldChg>
      <pc:sldChg chg="modNotes">
        <pc:chgData name="GOUVRA Eleanna (EACEA)" userId="S::eleanna.gouvra@ec.europa.eu::c440c55f-5a32-4bbc-a360-f0b3e70c34ea" providerId="AD" clId="Web-{DDB5232C-A9D4-AB21-8121-DD131605C06F}" dt="2021-06-14T08:32:38.191" v="77"/>
        <pc:sldMkLst>
          <pc:docMk/>
          <pc:sldMk cId="3010799070" sldId="410"/>
        </pc:sldMkLst>
      </pc:sldChg>
      <pc:sldChg chg="modNotes">
        <pc:chgData name="GOUVRA Eleanna (EACEA)" userId="S::eleanna.gouvra@ec.europa.eu::c440c55f-5a32-4bbc-a360-f0b3e70c34ea" providerId="AD" clId="Web-{DDB5232C-A9D4-AB21-8121-DD131605C06F}" dt="2021-06-14T08:33:58.853" v="82"/>
        <pc:sldMkLst>
          <pc:docMk/>
          <pc:sldMk cId="426017316" sldId="411"/>
        </pc:sldMkLst>
      </pc:sldChg>
      <pc:sldChg chg="modNotes">
        <pc:chgData name="GOUVRA Eleanna (EACEA)" userId="S::eleanna.gouvra@ec.europa.eu::c440c55f-5a32-4bbc-a360-f0b3e70c34ea" providerId="AD" clId="Web-{DDB5232C-A9D4-AB21-8121-DD131605C06F}" dt="2021-06-14T08:34:21.010" v="85"/>
        <pc:sldMkLst>
          <pc:docMk/>
          <pc:sldMk cId="895808743" sldId="412"/>
        </pc:sldMkLst>
      </pc:sldChg>
      <pc:sldChg chg="modNotes">
        <pc:chgData name="GOUVRA Eleanna (EACEA)" userId="S::eleanna.gouvra@ec.europa.eu::c440c55f-5a32-4bbc-a360-f0b3e70c34ea" providerId="AD" clId="Web-{DDB5232C-A9D4-AB21-8121-DD131605C06F}" dt="2021-06-14T08:35:08.310" v="88"/>
        <pc:sldMkLst>
          <pc:docMk/>
          <pc:sldMk cId="2815183432" sldId="413"/>
        </pc:sldMkLst>
      </pc:sldChg>
      <pc:sldChg chg="modNotes">
        <pc:chgData name="GOUVRA Eleanna (EACEA)" userId="S::eleanna.gouvra@ec.europa.eu::c440c55f-5a32-4bbc-a360-f0b3e70c34ea" providerId="AD" clId="Web-{DDB5232C-A9D4-AB21-8121-DD131605C06F}" dt="2021-06-14T08:35:33.171" v="92"/>
        <pc:sldMkLst>
          <pc:docMk/>
          <pc:sldMk cId="61869426" sldId="414"/>
        </pc:sldMkLst>
      </pc:sldChg>
      <pc:sldChg chg="modNotes">
        <pc:chgData name="GOUVRA Eleanna (EACEA)" userId="S::eleanna.gouvra@ec.europa.eu::c440c55f-5a32-4bbc-a360-f0b3e70c34ea" providerId="AD" clId="Web-{DDB5232C-A9D4-AB21-8121-DD131605C06F}" dt="2021-06-14T08:36:27.065" v="114"/>
        <pc:sldMkLst>
          <pc:docMk/>
          <pc:sldMk cId="211531091" sldId="415"/>
        </pc:sldMkLst>
      </pc:sldChg>
      <pc:sldChg chg="modNotes">
        <pc:chgData name="GOUVRA Eleanna (EACEA)" userId="S::eleanna.gouvra@ec.europa.eu::c440c55f-5a32-4bbc-a360-f0b3e70c34ea" providerId="AD" clId="Web-{DDB5232C-A9D4-AB21-8121-DD131605C06F}" dt="2021-06-14T08:39:25.733" v="130"/>
        <pc:sldMkLst>
          <pc:docMk/>
          <pc:sldMk cId="1873932106" sldId="417"/>
        </pc:sldMkLst>
      </pc:sldChg>
      <pc:sldChg chg="modNotes">
        <pc:chgData name="GOUVRA Eleanna (EACEA)" userId="S::eleanna.gouvra@ec.europa.eu::c440c55f-5a32-4bbc-a360-f0b3e70c34ea" providerId="AD" clId="Web-{DDB5232C-A9D4-AB21-8121-DD131605C06F}" dt="2021-06-14T08:39:34.217" v="131"/>
        <pc:sldMkLst>
          <pc:docMk/>
          <pc:sldMk cId="3282914875" sldId="424"/>
        </pc:sldMkLst>
      </pc:sldChg>
      <pc:sldChg chg="modNotes">
        <pc:chgData name="GOUVRA Eleanna (EACEA)" userId="S::eleanna.gouvra@ec.europa.eu::c440c55f-5a32-4bbc-a360-f0b3e70c34ea" providerId="AD" clId="Web-{DDB5232C-A9D4-AB21-8121-DD131605C06F}" dt="2021-06-14T08:39:52.953" v="133"/>
        <pc:sldMkLst>
          <pc:docMk/>
          <pc:sldMk cId="2607331084" sldId="425"/>
        </pc:sldMkLst>
      </pc:sldChg>
      <pc:sldChg chg="modNotes">
        <pc:chgData name="GOUVRA Eleanna (EACEA)" userId="S::eleanna.gouvra@ec.europa.eu::c440c55f-5a32-4bbc-a360-f0b3e70c34ea" providerId="AD" clId="Web-{DDB5232C-A9D4-AB21-8121-DD131605C06F}" dt="2021-06-14T08:34:29.292" v="86"/>
        <pc:sldMkLst>
          <pc:docMk/>
          <pc:sldMk cId="1285100753" sldId="426"/>
        </pc:sldMkLst>
      </pc:sldChg>
    </pc:docChg>
  </pc:docChgLst>
  <pc:docChgLst>
    <pc:chgData name="WILLEMSENS Jolien (EACEA)" userId="S::jolien.willemsens@ec.europa.eu::f2e44d85-edc9-4181-a477-3ba1ce9ce541" providerId="AD" clId="Web-{4C76A8E6-1BD8-4C8A-99FA-E9F56E429976}"/>
    <pc:docChg chg="modSld">
      <pc:chgData name="WILLEMSENS Jolien (EACEA)" userId="S::jolien.willemsens@ec.europa.eu::f2e44d85-edc9-4181-a477-3ba1ce9ce541" providerId="AD" clId="Web-{4C76A8E6-1BD8-4C8A-99FA-E9F56E429976}" dt="2021-06-14T13:40:20.319" v="2959"/>
      <pc:docMkLst>
        <pc:docMk/>
      </pc:docMkLst>
      <pc:sldChg chg="modNotes">
        <pc:chgData name="WILLEMSENS Jolien (EACEA)" userId="S::jolien.willemsens@ec.europa.eu::f2e44d85-edc9-4181-a477-3ba1ce9ce541" providerId="AD" clId="Web-{4C76A8E6-1BD8-4C8A-99FA-E9F56E429976}" dt="2021-06-14T13:03:50.862" v="113"/>
        <pc:sldMkLst>
          <pc:docMk/>
          <pc:sldMk cId="3696583808" sldId="343"/>
        </pc:sldMkLst>
      </pc:sldChg>
      <pc:sldChg chg="modNotes">
        <pc:chgData name="WILLEMSENS Jolien (EACEA)" userId="S::jolien.willemsens@ec.europa.eu::f2e44d85-edc9-4181-a477-3ba1ce9ce541" providerId="AD" clId="Web-{4C76A8E6-1BD8-4C8A-99FA-E9F56E429976}" dt="2021-06-14T13:04:09.363" v="132"/>
        <pc:sldMkLst>
          <pc:docMk/>
          <pc:sldMk cId="1608141076" sldId="344"/>
        </pc:sldMkLst>
      </pc:sldChg>
      <pc:sldChg chg="modNotes">
        <pc:chgData name="WILLEMSENS Jolien (EACEA)" userId="S::jolien.willemsens@ec.europa.eu::f2e44d85-edc9-4181-a477-3ba1ce9ce541" providerId="AD" clId="Web-{4C76A8E6-1BD8-4C8A-99FA-E9F56E429976}" dt="2021-06-14T13:04:59.428" v="199"/>
        <pc:sldMkLst>
          <pc:docMk/>
          <pc:sldMk cId="2530589914" sldId="345"/>
        </pc:sldMkLst>
      </pc:sldChg>
      <pc:sldChg chg="modNotes">
        <pc:chgData name="WILLEMSENS Jolien (EACEA)" userId="S::jolien.willemsens@ec.europa.eu::f2e44d85-edc9-4181-a477-3ba1ce9ce541" providerId="AD" clId="Web-{4C76A8E6-1BD8-4C8A-99FA-E9F56E429976}" dt="2021-06-14T13:06:06.635" v="312"/>
        <pc:sldMkLst>
          <pc:docMk/>
          <pc:sldMk cId="2649967381" sldId="346"/>
        </pc:sldMkLst>
      </pc:sldChg>
      <pc:sldChg chg="modNotes">
        <pc:chgData name="WILLEMSENS Jolien (EACEA)" userId="S::jolien.willemsens@ec.europa.eu::f2e44d85-edc9-4181-a477-3ba1ce9ce541" providerId="AD" clId="Web-{4C76A8E6-1BD8-4C8A-99FA-E9F56E429976}" dt="2021-06-14T13:07:20.093" v="459"/>
        <pc:sldMkLst>
          <pc:docMk/>
          <pc:sldMk cId="3339543962" sldId="347"/>
        </pc:sldMkLst>
      </pc:sldChg>
      <pc:sldChg chg="modNotes">
        <pc:chgData name="WILLEMSENS Jolien (EACEA)" userId="S::jolien.willemsens@ec.europa.eu::f2e44d85-edc9-4181-a477-3ba1ce9ce541" providerId="AD" clId="Web-{4C76A8E6-1BD8-4C8A-99FA-E9F56E429976}" dt="2021-06-14T13:07:47.016" v="502"/>
        <pc:sldMkLst>
          <pc:docMk/>
          <pc:sldMk cId="2301283323" sldId="348"/>
        </pc:sldMkLst>
      </pc:sldChg>
      <pc:sldChg chg="modNotes">
        <pc:chgData name="WILLEMSENS Jolien (EACEA)" userId="S::jolien.willemsens@ec.europa.eu::f2e44d85-edc9-4181-a477-3ba1ce9ce541" providerId="AD" clId="Web-{4C76A8E6-1BD8-4C8A-99FA-E9F56E429976}" dt="2021-06-14T13:10:16.088" v="645"/>
        <pc:sldMkLst>
          <pc:docMk/>
          <pc:sldMk cId="1951593425" sldId="349"/>
        </pc:sldMkLst>
      </pc:sldChg>
      <pc:sldChg chg="modNotes">
        <pc:chgData name="WILLEMSENS Jolien (EACEA)" userId="S::jolien.willemsens@ec.europa.eu::f2e44d85-edc9-4181-a477-3ba1ce9ce541" providerId="AD" clId="Web-{4C76A8E6-1BD8-4C8A-99FA-E9F56E429976}" dt="2021-06-14T13:12:26.205" v="995"/>
        <pc:sldMkLst>
          <pc:docMk/>
          <pc:sldMk cId="1189957470" sldId="350"/>
        </pc:sldMkLst>
      </pc:sldChg>
      <pc:sldChg chg="modSp modNotes">
        <pc:chgData name="WILLEMSENS Jolien (EACEA)" userId="S::jolien.willemsens@ec.europa.eu::f2e44d85-edc9-4181-a477-3ba1ce9ce541" providerId="AD" clId="Web-{4C76A8E6-1BD8-4C8A-99FA-E9F56E429976}" dt="2021-06-14T13:22:36.866" v="1847"/>
        <pc:sldMkLst>
          <pc:docMk/>
          <pc:sldMk cId="667783564" sldId="351"/>
        </pc:sldMkLst>
        <pc:spChg chg="mod">
          <ac:chgData name="WILLEMSENS Jolien (EACEA)" userId="S::jolien.willemsens@ec.europa.eu::f2e44d85-edc9-4181-a477-3ba1ce9ce541" providerId="AD" clId="Web-{4C76A8E6-1BD8-4C8A-99FA-E9F56E429976}" dt="2021-06-14T13:19:40.590" v="1624" actId="20577"/>
          <ac:spMkLst>
            <pc:docMk/>
            <pc:sldMk cId="667783564" sldId="351"/>
            <ac:spMk id="2" creationId="{00000000-0000-0000-0000-000000000000}"/>
          </ac:spMkLst>
        </pc:spChg>
      </pc:sldChg>
      <pc:sldChg chg="modNotes">
        <pc:chgData name="WILLEMSENS Jolien (EACEA)" userId="S::jolien.willemsens@ec.europa.eu::f2e44d85-edc9-4181-a477-3ba1ce9ce541" providerId="AD" clId="Web-{4C76A8E6-1BD8-4C8A-99FA-E9F56E429976}" dt="2021-06-14T13:25:21.563" v="2195"/>
        <pc:sldMkLst>
          <pc:docMk/>
          <pc:sldMk cId="4292023565" sldId="352"/>
        </pc:sldMkLst>
      </pc:sldChg>
      <pc:sldChg chg="modNotes">
        <pc:chgData name="WILLEMSENS Jolien (EACEA)" userId="S::jolien.willemsens@ec.europa.eu::f2e44d85-edc9-4181-a477-3ba1ce9ce541" providerId="AD" clId="Web-{4C76A8E6-1BD8-4C8A-99FA-E9F56E429976}" dt="2021-06-14T13:15:22.215" v="1406"/>
        <pc:sldMkLst>
          <pc:docMk/>
          <pc:sldMk cId="4059071458" sldId="355"/>
        </pc:sldMkLst>
      </pc:sldChg>
      <pc:sldChg chg="modNotes">
        <pc:chgData name="WILLEMSENS Jolien (EACEA)" userId="S::jolien.willemsens@ec.europa.eu::f2e44d85-edc9-4181-a477-3ba1ce9ce541" providerId="AD" clId="Web-{4C76A8E6-1BD8-4C8A-99FA-E9F56E429976}" dt="2021-06-14T13:25:28.970" v="2197"/>
        <pc:sldMkLst>
          <pc:docMk/>
          <pc:sldMk cId="3799521177" sldId="356"/>
        </pc:sldMkLst>
      </pc:sldChg>
      <pc:sldChg chg="modNotes">
        <pc:chgData name="WILLEMSENS Jolien (EACEA)" userId="S::jolien.willemsens@ec.europa.eu::f2e44d85-edc9-4181-a477-3ba1ce9ce541" providerId="AD" clId="Web-{4C76A8E6-1BD8-4C8A-99FA-E9F56E429976}" dt="2021-06-14T13:29:34.109" v="2558"/>
        <pc:sldMkLst>
          <pc:docMk/>
          <pc:sldMk cId="3155941947" sldId="360"/>
        </pc:sldMkLst>
      </pc:sldChg>
      <pc:sldChg chg="modNotes">
        <pc:chgData name="WILLEMSENS Jolien (EACEA)" userId="S::jolien.willemsens@ec.europa.eu::f2e44d85-edc9-4181-a477-3ba1ce9ce541" providerId="AD" clId="Web-{4C76A8E6-1BD8-4C8A-99FA-E9F56E429976}" dt="2021-06-14T13:30:02.236" v="2566"/>
        <pc:sldMkLst>
          <pc:docMk/>
          <pc:sldMk cId="651864886" sldId="361"/>
        </pc:sldMkLst>
      </pc:sldChg>
      <pc:sldChg chg="modNotes">
        <pc:chgData name="WILLEMSENS Jolien (EACEA)" userId="S::jolien.willemsens@ec.europa.eu::f2e44d85-edc9-4181-a477-3ba1ce9ce541" providerId="AD" clId="Web-{4C76A8E6-1BD8-4C8A-99FA-E9F56E429976}" dt="2021-06-14T13:35:49.616" v="2716"/>
        <pc:sldMkLst>
          <pc:docMk/>
          <pc:sldMk cId="499546179" sldId="362"/>
        </pc:sldMkLst>
      </pc:sldChg>
      <pc:sldChg chg="modNotes">
        <pc:chgData name="WILLEMSENS Jolien (EACEA)" userId="S::jolien.willemsens@ec.europa.eu::f2e44d85-edc9-4181-a477-3ba1ce9ce541" providerId="AD" clId="Web-{4C76A8E6-1BD8-4C8A-99FA-E9F56E429976}" dt="2021-06-14T13:40:20.319" v="2959"/>
        <pc:sldMkLst>
          <pc:docMk/>
          <pc:sldMk cId="3950248066" sldId="364"/>
        </pc:sldMkLst>
      </pc:sldChg>
      <pc:sldChg chg="modSp modNotes">
        <pc:chgData name="WILLEMSENS Jolien (EACEA)" userId="S::jolien.willemsens@ec.europa.eu::f2e44d85-edc9-4181-a477-3ba1ce9ce541" providerId="AD" clId="Web-{4C76A8E6-1BD8-4C8A-99FA-E9F56E429976}" dt="2021-06-14T13:38:23.609" v="2813"/>
        <pc:sldMkLst>
          <pc:docMk/>
          <pc:sldMk cId="1604331283" sldId="398"/>
        </pc:sldMkLst>
        <pc:spChg chg="mod">
          <ac:chgData name="WILLEMSENS Jolien (EACEA)" userId="S::jolien.willemsens@ec.europa.eu::f2e44d85-edc9-4181-a477-3ba1ce9ce541" providerId="AD" clId="Web-{4C76A8E6-1BD8-4C8A-99FA-E9F56E429976}" dt="2021-06-14T13:35:57.554" v="2717" actId="14100"/>
          <ac:spMkLst>
            <pc:docMk/>
            <pc:sldMk cId="1604331283" sldId="398"/>
            <ac:spMk id="2" creationId="{00000000-0000-0000-0000-000000000000}"/>
          </ac:spMkLst>
        </pc:spChg>
      </pc:sldChg>
      <pc:sldChg chg="modNotes">
        <pc:chgData name="WILLEMSENS Jolien (EACEA)" userId="S::jolien.willemsens@ec.europa.eu::f2e44d85-edc9-4181-a477-3ba1ce9ce541" providerId="AD" clId="Web-{4C76A8E6-1BD8-4C8A-99FA-E9F56E429976}" dt="2021-06-14T13:39:55.161" v="2950"/>
        <pc:sldMkLst>
          <pc:docMk/>
          <pc:sldMk cId="2559364925" sldId="399"/>
        </pc:sldMkLst>
      </pc:sldChg>
    </pc:docChg>
  </pc:docChgLst>
  <pc:docChgLst>
    <pc:chgData name="WILLEMSENS Jolien (EACEA)" userId="S::jolien.willemsens@ec.europa.eu::f2e44d85-edc9-4181-a477-3ba1ce9ce541" providerId="AD" clId="Web-{1D611911-340D-4B4B-B519-FD0C08E86C9B}"/>
    <pc:docChg chg="modSld">
      <pc:chgData name="WILLEMSENS Jolien (EACEA)" userId="S::jolien.willemsens@ec.europa.eu::f2e44d85-edc9-4181-a477-3ba1ce9ce541" providerId="AD" clId="Web-{1D611911-340D-4B4B-B519-FD0C08E86C9B}" dt="2021-06-14T10:41:29.182" v="1299"/>
      <pc:docMkLst>
        <pc:docMk/>
      </pc:docMkLst>
      <pc:sldChg chg="modSp modNotes">
        <pc:chgData name="WILLEMSENS Jolien (EACEA)" userId="S::jolien.willemsens@ec.europa.eu::f2e44d85-edc9-4181-a477-3ba1ce9ce541" providerId="AD" clId="Web-{1D611911-340D-4B4B-B519-FD0C08E86C9B}" dt="2021-06-14T10:17:16.942" v="425" actId="20577"/>
        <pc:sldMkLst>
          <pc:docMk/>
          <pc:sldMk cId="2520471462" sldId="340"/>
        </pc:sldMkLst>
        <pc:spChg chg="mod">
          <ac:chgData name="WILLEMSENS Jolien (EACEA)" userId="S::jolien.willemsens@ec.europa.eu::f2e44d85-edc9-4181-a477-3ba1ce9ce541" providerId="AD" clId="Web-{1D611911-340D-4B4B-B519-FD0C08E86C9B}" dt="2021-06-14T10:17:16.942" v="425" actId="20577"/>
          <ac:spMkLst>
            <pc:docMk/>
            <pc:sldMk cId="2520471462" sldId="340"/>
            <ac:spMk id="2" creationId="{00000000-0000-0000-0000-000000000000}"/>
          </ac:spMkLst>
        </pc:spChg>
      </pc:sldChg>
      <pc:sldChg chg="modNotes">
        <pc:chgData name="WILLEMSENS Jolien (EACEA)" userId="S::jolien.willemsens@ec.europa.eu::f2e44d85-edc9-4181-a477-3ba1ce9ce541" providerId="AD" clId="Web-{1D611911-340D-4B4B-B519-FD0C08E86C9B}" dt="2021-06-14T10:41:07.587" v="1251"/>
        <pc:sldMkLst>
          <pc:docMk/>
          <pc:sldMk cId="3951150626" sldId="342"/>
        </pc:sldMkLst>
      </pc:sldChg>
      <pc:sldChg chg="modNotes">
        <pc:chgData name="WILLEMSENS Jolien (EACEA)" userId="S::jolien.willemsens@ec.europa.eu::f2e44d85-edc9-4181-a477-3ba1ce9ce541" providerId="AD" clId="Web-{1D611911-340D-4B4B-B519-FD0C08E86C9B}" dt="2021-06-14T10:41:29.182" v="1299"/>
        <pc:sldMkLst>
          <pc:docMk/>
          <pc:sldMk cId="3696583808" sldId="343"/>
        </pc:sldMkLst>
      </pc:sldChg>
      <pc:sldChg chg="modNotes">
        <pc:chgData name="WILLEMSENS Jolien (EACEA)" userId="S::jolien.willemsens@ec.europa.eu::f2e44d85-edc9-4181-a477-3ba1ce9ce541" providerId="AD" clId="Web-{1D611911-340D-4B4B-B519-FD0C08E86C9B}" dt="2021-06-14T10:36:20.627" v="1136"/>
        <pc:sldMkLst>
          <pc:docMk/>
          <pc:sldMk cId="1691806145" sldId="357"/>
        </pc:sldMkLst>
      </pc:sldChg>
      <pc:sldChg chg="modSp modNotes">
        <pc:chgData name="WILLEMSENS Jolien (EACEA)" userId="S::jolien.willemsens@ec.europa.eu::f2e44d85-edc9-4181-a477-3ba1ce9ce541" providerId="AD" clId="Web-{1D611911-340D-4B4B-B519-FD0C08E86C9B}" dt="2021-06-14T10:33:26.482" v="851"/>
        <pc:sldMkLst>
          <pc:docMk/>
          <pc:sldMk cId="3090395862" sldId="358"/>
        </pc:sldMkLst>
        <pc:spChg chg="mod">
          <ac:chgData name="WILLEMSENS Jolien (EACEA)" userId="S::jolien.willemsens@ec.europa.eu::f2e44d85-edc9-4181-a477-3ba1ce9ce541" providerId="AD" clId="Web-{1D611911-340D-4B4B-B519-FD0C08E86C9B}" dt="2021-06-14T10:17:32.005" v="427" actId="20577"/>
          <ac:spMkLst>
            <pc:docMk/>
            <pc:sldMk cId="3090395862" sldId="358"/>
            <ac:spMk id="2" creationId="{00000000-0000-0000-0000-000000000000}"/>
          </ac:spMkLst>
        </pc:spChg>
      </pc:sldChg>
    </pc:docChg>
  </pc:docChgLst>
  <pc:docChgLst>
    <pc:chgData name="WILLEMSENS Jolien (EACEA)" userId="S::jolien.willemsens@ec.europa.eu::f2e44d85-edc9-4181-a477-3ba1ce9ce541" providerId="AD" clId="Web-{E829B550-1ADA-4801-AED9-CB394A6F3654}"/>
    <pc:docChg chg="modSld">
      <pc:chgData name="WILLEMSENS Jolien (EACEA)" userId="S::jolien.willemsens@ec.europa.eu::f2e44d85-edc9-4181-a477-3ba1ce9ce541" providerId="AD" clId="Web-{E829B550-1ADA-4801-AED9-CB394A6F3654}" dt="2021-06-14T12:55:28.077" v="84"/>
      <pc:docMkLst>
        <pc:docMk/>
      </pc:docMkLst>
      <pc:sldChg chg="modNotes">
        <pc:chgData name="WILLEMSENS Jolien (EACEA)" userId="S::jolien.willemsens@ec.europa.eu::f2e44d85-edc9-4181-a477-3ba1ce9ce541" providerId="AD" clId="Web-{E829B550-1ADA-4801-AED9-CB394A6F3654}" dt="2021-06-14T12:55:28.077" v="84"/>
        <pc:sldMkLst>
          <pc:docMk/>
          <pc:sldMk cId="3696583808" sldId="343"/>
        </pc:sldMkLst>
      </pc:sldChg>
    </pc:docChg>
  </pc:docChgLst>
  <pc:docChgLst>
    <pc:chgData name="WILLEMSENS Jolien (EACEA)" userId="S::jolien.willemsens@ec.europa.eu::f2e44d85-edc9-4181-a477-3ba1ce9ce541" providerId="AD" clId="Web-{822A9F46-259E-420A-8438-118EF7D9F007}"/>
    <pc:docChg chg="modSld">
      <pc:chgData name="WILLEMSENS Jolien (EACEA)" userId="S::jolien.willemsens@ec.europa.eu::f2e44d85-edc9-4181-a477-3ba1ce9ce541" providerId="AD" clId="Web-{822A9F46-259E-420A-8438-118EF7D9F007}" dt="2021-06-14T08:27:57.324" v="1136"/>
      <pc:docMkLst>
        <pc:docMk/>
      </pc:docMkLst>
      <pc:sldChg chg="modNotes">
        <pc:chgData name="WILLEMSENS Jolien (EACEA)" userId="S::jolien.willemsens@ec.europa.eu::f2e44d85-edc9-4181-a477-3ba1ce9ce541" providerId="AD" clId="Web-{822A9F46-259E-420A-8438-118EF7D9F007}" dt="2021-06-14T08:23:11.034" v="198"/>
        <pc:sldMkLst>
          <pc:docMk/>
          <pc:sldMk cId="2076177803" sldId="320"/>
        </pc:sldMkLst>
      </pc:sldChg>
      <pc:sldChg chg="modNotes">
        <pc:chgData name="WILLEMSENS Jolien (EACEA)" userId="S::jolien.willemsens@ec.europa.eu::f2e44d85-edc9-4181-a477-3ba1ce9ce541" providerId="AD" clId="Web-{822A9F46-259E-420A-8438-118EF7D9F007}" dt="2021-06-14T08:27:57.324" v="1136"/>
        <pc:sldMkLst>
          <pc:docMk/>
          <pc:sldMk cId="2640349397" sldId="321"/>
        </pc:sldMkLst>
      </pc:sldChg>
    </pc:docChg>
  </pc:docChgLst>
  <pc:docChgLst>
    <pc:chgData name="WILLEMSENS Jolien (EACEA)" userId="S::jolien.willemsens@ec.europa.eu::f2e44d85-edc9-4181-a477-3ba1ce9ce541" providerId="AD" clId="Web-{C3A32E8C-7046-4A30-B665-19E2F9FC4932}"/>
    <pc:docChg chg="modSld">
      <pc:chgData name="WILLEMSENS Jolien (EACEA)" userId="S::jolien.willemsens@ec.europa.eu::f2e44d85-edc9-4181-a477-3ba1ce9ce541" providerId="AD" clId="Web-{C3A32E8C-7046-4A30-B665-19E2F9FC4932}" dt="2021-06-15T06:35:42.011" v="7"/>
      <pc:docMkLst>
        <pc:docMk/>
      </pc:docMkLst>
      <pc:sldChg chg="modSp">
        <pc:chgData name="WILLEMSENS Jolien (EACEA)" userId="S::jolien.willemsens@ec.europa.eu::f2e44d85-edc9-4181-a477-3ba1ce9ce541" providerId="AD" clId="Web-{C3A32E8C-7046-4A30-B665-19E2F9FC4932}" dt="2021-06-15T06:35:42.011" v="7"/>
        <pc:sldMkLst>
          <pc:docMk/>
          <pc:sldMk cId="3777029" sldId="317"/>
        </pc:sldMkLst>
        <pc:graphicFrameChg chg="mod modGraphic">
          <ac:chgData name="WILLEMSENS Jolien (EACEA)" userId="S::jolien.willemsens@ec.europa.eu::f2e44d85-edc9-4181-a477-3ba1ce9ce541" providerId="AD" clId="Web-{C3A32E8C-7046-4A30-B665-19E2F9FC4932}" dt="2021-06-15T06:35:42.011" v="7"/>
          <ac:graphicFrameMkLst>
            <pc:docMk/>
            <pc:sldMk cId="3777029" sldId="317"/>
            <ac:graphicFrameMk id="5" creationId="{00000000-0000-0000-0000-000000000000}"/>
          </ac:graphicFrameMkLst>
        </pc:graphicFrameChg>
      </pc:sldChg>
    </pc:docChg>
  </pc:docChgLst>
  <pc:docChgLst>
    <pc:chgData name="BEATI Michela (EACEA)" userId="S::michela.beati@ec.europa.eu::43e9c409-9ddb-421a-b4a2-4eb5be09daad" providerId="AD" clId="Web-{A0C23757-5B9F-42A1-B992-2FBE4A699BF1}"/>
    <pc:docChg chg="modSld">
      <pc:chgData name="BEATI Michela (EACEA)" userId="S::michela.beati@ec.europa.eu::43e9c409-9ddb-421a-b4a2-4eb5be09daad" providerId="AD" clId="Web-{A0C23757-5B9F-42A1-B992-2FBE4A699BF1}" dt="2021-06-15T05:48:49.176" v="14"/>
      <pc:docMkLst>
        <pc:docMk/>
      </pc:docMkLst>
      <pc:sldChg chg="addSp">
        <pc:chgData name="BEATI Michela (EACEA)" userId="S::michela.beati@ec.europa.eu::43e9c409-9ddb-421a-b4a2-4eb5be09daad" providerId="AD" clId="Web-{A0C23757-5B9F-42A1-B992-2FBE4A699BF1}" dt="2021-06-15T04:35:29.151" v="11"/>
        <pc:sldMkLst>
          <pc:docMk/>
          <pc:sldMk cId="4273619315" sldId="284"/>
        </pc:sldMkLst>
        <pc:spChg chg="add">
          <ac:chgData name="BEATI Michela (EACEA)" userId="S::michela.beati@ec.europa.eu::43e9c409-9ddb-421a-b4a2-4eb5be09daad" providerId="AD" clId="Web-{A0C23757-5B9F-42A1-B992-2FBE4A699BF1}" dt="2021-06-15T04:35:27.557" v="9"/>
          <ac:spMkLst>
            <pc:docMk/>
            <pc:sldMk cId="4273619315" sldId="284"/>
            <ac:spMk id="4" creationId="{EDB21627-34F0-4720-A311-1A34DDAB5BE1}"/>
          </ac:spMkLst>
        </pc:spChg>
        <pc:spChg chg="add">
          <ac:chgData name="BEATI Michela (EACEA)" userId="S::michela.beati@ec.europa.eu::43e9c409-9ddb-421a-b4a2-4eb5be09daad" providerId="AD" clId="Web-{A0C23757-5B9F-42A1-B992-2FBE4A699BF1}" dt="2021-06-15T04:35:28.604" v="10"/>
          <ac:spMkLst>
            <pc:docMk/>
            <pc:sldMk cId="4273619315" sldId="284"/>
            <ac:spMk id="7" creationId="{01FCD4FD-04D3-409F-9272-A518132F195B}"/>
          </ac:spMkLst>
        </pc:spChg>
        <pc:spChg chg="add">
          <ac:chgData name="BEATI Michela (EACEA)" userId="S::michela.beati@ec.europa.eu::43e9c409-9ddb-421a-b4a2-4eb5be09daad" providerId="AD" clId="Web-{A0C23757-5B9F-42A1-B992-2FBE4A699BF1}" dt="2021-06-15T04:35:29.151" v="11"/>
          <ac:spMkLst>
            <pc:docMk/>
            <pc:sldMk cId="4273619315" sldId="284"/>
            <ac:spMk id="8" creationId="{EF49941D-EDA9-4EFC-B11C-90F8EBFB593F}"/>
          </ac:spMkLst>
        </pc:spChg>
      </pc:sldChg>
      <pc:sldChg chg="modNotes">
        <pc:chgData name="BEATI Michela (EACEA)" userId="S::michela.beati@ec.europa.eu::43e9c409-9ddb-421a-b4a2-4eb5be09daad" providerId="AD" clId="Web-{A0C23757-5B9F-42A1-B992-2FBE4A699BF1}" dt="2021-06-15T04:06:06.038" v="6"/>
        <pc:sldMkLst>
          <pc:docMk/>
          <pc:sldMk cId="508067672" sldId="294"/>
        </pc:sldMkLst>
      </pc:sldChg>
      <pc:sldChg chg="modNotes">
        <pc:chgData name="BEATI Michela (EACEA)" userId="S::michela.beati@ec.europa.eu::43e9c409-9ddb-421a-b4a2-4eb5be09daad" providerId="AD" clId="Web-{A0C23757-5B9F-42A1-B992-2FBE4A699BF1}" dt="2021-06-15T04:02:11.940" v="3"/>
        <pc:sldMkLst>
          <pc:docMk/>
          <pc:sldMk cId="1186849065" sldId="296"/>
        </pc:sldMkLst>
      </pc:sldChg>
      <pc:sldChg chg="modNotes">
        <pc:chgData name="BEATI Michela (EACEA)" userId="S::michela.beati@ec.europa.eu::43e9c409-9ddb-421a-b4a2-4eb5be09daad" providerId="AD" clId="Web-{A0C23757-5B9F-42A1-B992-2FBE4A699BF1}" dt="2021-06-15T04:20:25.180" v="8"/>
        <pc:sldMkLst>
          <pc:docMk/>
          <pc:sldMk cId="660966842" sldId="309"/>
        </pc:sldMkLst>
      </pc:sldChg>
      <pc:sldChg chg="modNotes">
        <pc:chgData name="BEATI Michela (EACEA)" userId="S::michela.beati@ec.europa.eu::43e9c409-9ddb-421a-b4a2-4eb5be09daad" providerId="AD" clId="Web-{A0C23757-5B9F-42A1-B992-2FBE4A699BF1}" dt="2021-06-15T04:45:18.897" v="13"/>
        <pc:sldMkLst>
          <pc:docMk/>
          <pc:sldMk cId="3777029" sldId="317"/>
        </pc:sldMkLst>
      </pc:sldChg>
      <pc:sldChg chg="modNotes">
        <pc:chgData name="BEATI Michela (EACEA)" userId="S::michela.beati@ec.europa.eu::43e9c409-9ddb-421a-b4a2-4eb5be09daad" providerId="AD" clId="Web-{A0C23757-5B9F-42A1-B992-2FBE4A699BF1}" dt="2021-06-15T05:48:49.176" v="14"/>
        <pc:sldMkLst>
          <pc:docMk/>
          <pc:sldMk cId="5196652" sldId="3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81499" cy="467630"/>
          </a:xfrm>
          <a:prstGeom prst="rect">
            <a:avLst/>
          </a:prstGeom>
        </p:spPr>
        <p:txBody>
          <a:bodyPr vert="horz" lIns="86210" tIns="43105" rIns="86210" bIns="43105" rtlCol="0"/>
          <a:lstStyle>
            <a:lvl1pPr algn="l">
              <a:defRPr sz="1100"/>
            </a:lvl1pPr>
          </a:lstStyle>
          <a:p>
            <a:endParaRPr lang="en-GB"/>
          </a:p>
        </p:txBody>
      </p:sp>
      <p:sp>
        <p:nvSpPr>
          <p:cNvPr id="3" name="Date Placeholder 2"/>
          <p:cNvSpPr>
            <a:spLocks noGrp="1"/>
          </p:cNvSpPr>
          <p:nvPr>
            <p:ph type="dt" sz="quarter" idx="1"/>
          </p:nvPr>
        </p:nvSpPr>
        <p:spPr>
          <a:xfrm>
            <a:off x="3505144" y="0"/>
            <a:ext cx="2681499" cy="467630"/>
          </a:xfrm>
          <a:prstGeom prst="rect">
            <a:avLst/>
          </a:prstGeom>
        </p:spPr>
        <p:txBody>
          <a:bodyPr vert="horz" lIns="86210" tIns="43105" rIns="86210" bIns="43105" rtlCol="0"/>
          <a:lstStyle>
            <a:lvl1pPr algn="r">
              <a:defRPr sz="1100"/>
            </a:lvl1pPr>
          </a:lstStyle>
          <a:p>
            <a:fld id="{3A939EFE-0303-44F6-9A16-FD3B5E015DB1}" type="datetimeFigureOut">
              <a:rPr lang="en-GB" smtClean="0"/>
              <a:t>08/03/2022</a:t>
            </a:fld>
            <a:endParaRPr lang="en-GB"/>
          </a:p>
        </p:txBody>
      </p:sp>
      <p:sp>
        <p:nvSpPr>
          <p:cNvPr id="4" name="Footer Placeholder 3"/>
          <p:cNvSpPr>
            <a:spLocks noGrp="1"/>
          </p:cNvSpPr>
          <p:nvPr>
            <p:ph type="ftr" sz="quarter" idx="2"/>
          </p:nvPr>
        </p:nvSpPr>
        <p:spPr>
          <a:xfrm>
            <a:off x="0" y="8852586"/>
            <a:ext cx="2681499" cy="467629"/>
          </a:xfrm>
          <a:prstGeom prst="rect">
            <a:avLst/>
          </a:prstGeom>
        </p:spPr>
        <p:txBody>
          <a:bodyPr vert="horz" lIns="86210" tIns="43105" rIns="86210" bIns="43105" rtlCol="0" anchor="b"/>
          <a:lstStyle>
            <a:lvl1pPr algn="l">
              <a:defRPr sz="1100"/>
            </a:lvl1pPr>
          </a:lstStyle>
          <a:p>
            <a:endParaRPr lang="en-GB"/>
          </a:p>
        </p:txBody>
      </p:sp>
      <p:sp>
        <p:nvSpPr>
          <p:cNvPr id="5" name="Slide Number Placeholder 4"/>
          <p:cNvSpPr>
            <a:spLocks noGrp="1"/>
          </p:cNvSpPr>
          <p:nvPr>
            <p:ph type="sldNum" sz="quarter" idx="3"/>
          </p:nvPr>
        </p:nvSpPr>
        <p:spPr>
          <a:xfrm>
            <a:off x="3505144" y="8852586"/>
            <a:ext cx="2681499" cy="467629"/>
          </a:xfrm>
          <a:prstGeom prst="rect">
            <a:avLst/>
          </a:prstGeom>
        </p:spPr>
        <p:txBody>
          <a:bodyPr vert="horz" lIns="86210" tIns="43105" rIns="86210" bIns="43105" rtlCol="0" anchor="b"/>
          <a:lstStyle>
            <a:lvl1pPr algn="r">
              <a:defRPr sz="11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81499" cy="467630"/>
          </a:xfrm>
          <a:prstGeom prst="rect">
            <a:avLst/>
          </a:prstGeom>
        </p:spPr>
        <p:txBody>
          <a:bodyPr vert="horz" lIns="86210" tIns="43105" rIns="86210" bIns="43105" rtlCol="0"/>
          <a:lstStyle>
            <a:lvl1pPr algn="l">
              <a:defRPr sz="1100"/>
            </a:lvl1pPr>
          </a:lstStyle>
          <a:p>
            <a:endParaRPr lang="en-GB"/>
          </a:p>
        </p:txBody>
      </p:sp>
      <p:sp>
        <p:nvSpPr>
          <p:cNvPr id="3" name="Date Placeholder 2"/>
          <p:cNvSpPr>
            <a:spLocks noGrp="1"/>
          </p:cNvSpPr>
          <p:nvPr>
            <p:ph type="dt" idx="1"/>
          </p:nvPr>
        </p:nvSpPr>
        <p:spPr>
          <a:xfrm>
            <a:off x="3505144" y="0"/>
            <a:ext cx="2681499" cy="467630"/>
          </a:xfrm>
          <a:prstGeom prst="rect">
            <a:avLst/>
          </a:prstGeom>
        </p:spPr>
        <p:txBody>
          <a:bodyPr vert="horz" lIns="86210" tIns="43105" rIns="86210" bIns="43105" rtlCol="0"/>
          <a:lstStyle>
            <a:lvl1pPr algn="r">
              <a:defRPr sz="1100"/>
            </a:lvl1pPr>
          </a:lstStyle>
          <a:p>
            <a:fld id="{A3B926D1-0013-4A80-B64E-9D824EE65210}" type="datetimeFigureOut">
              <a:rPr lang="en-GB" smtClean="0"/>
              <a:t>08/03/2022</a:t>
            </a:fld>
            <a:endParaRPr lang="en-GB"/>
          </a:p>
        </p:txBody>
      </p:sp>
      <p:sp>
        <p:nvSpPr>
          <p:cNvPr id="4" name="Slide Image Placeholder 3"/>
          <p:cNvSpPr>
            <a:spLocks noGrp="1" noRot="1" noChangeAspect="1"/>
          </p:cNvSpPr>
          <p:nvPr>
            <p:ph type="sldImg" idx="2"/>
          </p:nvPr>
        </p:nvSpPr>
        <p:spPr>
          <a:xfrm>
            <a:off x="298450" y="1165225"/>
            <a:ext cx="5591175" cy="3146425"/>
          </a:xfrm>
          <a:prstGeom prst="rect">
            <a:avLst/>
          </a:prstGeom>
          <a:noFill/>
          <a:ln w="12700">
            <a:solidFill>
              <a:prstClr val="black"/>
            </a:solidFill>
          </a:ln>
        </p:spPr>
        <p:txBody>
          <a:bodyPr vert="horz" lIns="86210" tIns="43105" rIns="86210" bIns="43105" rtlCol="0" anchor="ctr"/>
          <a:lstStyle/>
          <a:p>
            <a:endParaRPr lang="en-GB"/>
          </a:p>
        </p:txBody>
      </p:sp>
      <p:sp>
        <p:nvSpPr>
          <p:cNvPr id="5" name="Notes Placeholder 4"/>
          <p:cNvSpPr>
            <a:spLocks noGrp="1"/>
          </p:cNvSpPr>
          <p:nvPr>
            <p:ph type="body" sz="quarter" idx="3"/>
          </p:nvPr>
        </p:nvSpPr>
        <p:spPr>
          <a:xfrm>
            <a:off x="618808" y="4485353"/>
            <a:ext cx="4950460" cy="3669834"/>
          </a:xfrm>
          <a:prstGeom prst="rect">
            <a:avLst/>
          </a:prstGeom>
        </p:spPr>
        <p:txBody>
          <a:bodyPr vert="horz" lIns="86210" tIns="43105" rIns="86210" bIns="4310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52586"/>
            <a:ext cx="2681499" cy="467629"/>
          </a:xfrm>
          <a:prstGeom prst="rect">
            <a:avLst/>
          </a:prstGeom>
        </p:spPr>
        <p:txBody>
          <a:bodyPr vert="horz" lIns="86210" tIns="43105" rIns="86210" bIns="43105" rtlCol="0" anchor="b"/>
          <a:lstStyle>
            <a:lvl1pPr algn="l">
              <a:defRPr sz="1100"/>
            </a:lvl1pPr>
          </a:lstStyle>
          <a:p>
            <a:endParaRPr lang="en-GB"/>
          </a:p>
        </p:txBody>
      </p:sp>
      <p:sp>
        <p:nvSpPr>
          <p:cNvPr id="7" name="Slide Number Placeholder 6"/>
          <p:cNvSpPr>
            <a:spLocks noGrp="1"/>
          </p:cNvSpPr>
          <p:nvPr>
            <p:ph type="sldNum" sz="quarter" idx="5"/>
          </p:nvPr>
        </p:nvSpPr>
        <p:spPr>
          <a:xfrm>
            <a:off x="3505144" y="8852586"/>
            <a:ext cx="2681499" cy="467629"/>
          </a:xfrm>
          <a:prstGeom prst="rect">
            <a:avLst/>
          </a:prstGeom>
        </p:spPr>
        <p:txBody>
          <a:bodyPr vert="horz" lIns="86210" tIns="43105" rIns="86210" bIns="43105" rtlCol="0" anchor="b"/>
          <a:lstStyle>
            <a:lvl1pPr algn="r">
              <a:defRPr sz="11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dirty="0"/>
              <a:t>The objectives of the support to TV and online content </a:t>
            </a:r>
            <a:r>
              <a:rPr lang="en-GB" dirty="0" smtClean="0"/>
              <a:t>are </a:t>
            </a:r>
            <a:r>
              <a:rPr lang="en-GB" sz="1100" dirty="0"/>
              <a:t>to </a:t>
            </a:r>
          </a:p>
          <a:p>
            <a:pPr marL="161643" indent="-161643">
              <a:buFontTx/>
              <a:buChar char="-"/>
              <a:defRPr/>
            </a:pPr>
            <a:r>
              <a:rPr lang="en-GB" sz="1100" dirty="0"/>
              <a:t>increase the capacity of </a:t>
            </a:r>
            <a:r>
              <a:rPr lang="en-GB" sz="1100" dirty="0" err="1"/>
              <a:t>audiovisual</a:t>
            </a:r>
            <a:r>
              <a:rPr lang="en-GB" sz="1100" dirty="0"/>
              <a:t> producers to develop and produce strong projects with significant potential to circulate throughout Europe and beyond, </a:t>
            </a:r>
          </a:p>
          <a:p>
            <a:pPr>
              <a:defRPr/>
            </a:pPr>
            <a:r>
              <a:rPr lang="en-GB" sz="1100" dirty="0"/>
              <a:t>and to </a:t>
            </a:r>
          </a:p>
          <a:p>
            <a:pPr>
              <a:defRPr/>
            </a:pPr>
            <a:r>
              <a:rPr lang="en-GB" sz="1100" dirty="0"/>
              <a:t>- facilitate European and international co-productions within the television and online sector.</a:t>
            </a:r>
            <a:r>
              <a:rPr lang="en-GB" dirty="0"/>
              <a:t> </a:t>
            </a:r>
            <a:endParaRPr lang="en-GB" sz="1100" dirty="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369127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61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order to be eligible, </a:t>
            </a:r>
            <a:r>
              <a:rPr lang="en-GB" dirty="0" smtClean="0"/>
              <a:t>applicants </a:t>
            </a:r>
            <a:r>
              <a:rPr lang="en-GB" dirty="0"/>
              <a:t>must be Independent European </a:t>
            </a:r>
            <a:r>
              <a:rPr lang="en-GB" dirty="0" err="1"/>
              <a:t>audiovisual</a:t>
            </a:r>
            <a:r>
              <a:rPr lang="en-GB" dirty="0"/>
              <a:t> production companies. </a:t>
            </a:r>
            <a:endParaRPr lang="en-US" dirty="0"/>
          </a:p>
          <a:p>
            <a:endParaRPr lang="en-GB" dirty="0">
              <a:cs typeface="Calibri"/>
            </a:endParaRPr>
          </a:p>
          <a:p>
            <a:r>
              <a:rPr lang="en-GB" dirty="0"/>
              <a:t>Proposals may be submitted by a single applicant or as part of a consortium. </a:t>
            </a:r>
            <a:endParaRPr lang="en-GB" dirty="0">
              <a:cs typeface="Calibri"/>
            </a:endParaRPr>
          </a:p>
          <a:p>
            <a:endParaRPr lang="en-GB" dirty="0">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363550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we mean when we say Independent European </a:t>
            </a:r>
            <a:r>
              <a:rPr lang="en-GB" dirty="0" err="1"/>
              <a:t>audiovisual</a:t>
            </a:r>
            <a:r>
              <a:rPr lang="en-GB" dirty="0"/>
              <a:t> production companies? </a:t>
            </a:r>
            <a:endParaRPr lang="en-US" dirty="0"/>
          </a:p>
          <a:p>
            <a:endParaRPr lang="en-GB" dirty="0">
              <a:cs typeface="Calibri"/>
            </a:endParaRPr>
          </a:p>
          <a:p>
            <a:r>
              <a:rPr lang="en-GB" b="1" dirty="0"/>
              <a:t>-&gt; Independent</a:t>
            </a:r>
            <a:r>
              <a:rPr lang="en-GB" dirty="0"/>
              <a:t>, means that there should </a:t>
            </a:r>
            <a:r>
              <a:rPr lang="en-GB" b="1" dirty="0"/>
              <a:t>not be majority control</a:t>
            </a:r>
            <a:r>
              <a:rPr lang="en-GB" dirty="0"/>
              <a:t> by an </a:t>
            </a:r>
            <a:r>
              <a:rPr lang="en-GB" dirty="0" err="1"/>
              <a:t>audiovisual</a:t>
            </a:r>
            <a:r>
              <a:rPr lang="en-GB" dirty="0"/>
              <a:t> media service provider, either in s</a:t>
            </a:r>
            <a:r>
              <a:rPr lang="en-GB" b="1" dirty="0"/>
              <a:t>hareholding or commercial terms</a:t>
            </a:r>
            <a:r>
              <a:rPr lang="en-GB" dirty="0"/>
              <a:t>.</a:t>
            </a:r>
            <a:endParaRPr lang="fr-BE" dirty="0">
              <a:cs typeface="Calibri" panose="020F0502020204030204"/>
            </a:endParaRPr>
          </a:p>
          <a:p>
            <a:pPr marL="700453" lvl="1" indent="-269405">
              <a:buFont typeface="Arial"/>
              <a:buChar char="•"/>
            </a:pPr>
            <a:r>
              <a:rPr lang="en-GB" dirty="0"/>
              <a:t>Majority control: is when more than 25% of the share capital is held by a single </a:t>
            </a:r>
            <a:r>
              <a:rPr lang="en-GB" dirty="0" err="1"/>
              <a:t>audiovisual</a:t>
            </a:r>
            <a:r>
              <a:rPr lang="en-GB" dirty="0"/>
              <a:t> media service provider or 50% in case of several </a:t>
            </a:r>
            <a:r>
              <a:rPr lang="en-GB" dirty="0" err="1"/>
              <a:t>audiovisual</a:t>
            </a:r>
            <a:r>
              <a:rPr lang="en-GB" dirty="0"/>
              <a:t> media service </a:t>
            </a:r>
            <a:r>
              <a:rPr lang="en-GB" dirty="0" smtClean="0"/>
              <a:t>providers</a:t>
            </a:r>
            <a:endParaRPr lang="fr-BE" dirty="0" smtClean="0"/>
          </a:p>
          <a:p>
            <a:pPr marL="700453" lvl="1" indent="-269405">
              <a:buFont typeface="Arial"/>
              <a:buChar char="•"/>
            </a:pPr>
            <a:endParaRPr lang="en-GB" dirty="0"/>
          </a:p>
          <a:p>
            <a:r>
              <a:rPr lang="en-GB" b="1" dirty="0"/>
              <a:t>-&gt; European</a:t>
            </a:r>
            <a:r>
              <a:rPr lang="en-GB" dirty="0"/>
              <a:t> means that they should be established in one of the countries participating in the MEDIA Strand </a:t>
            </a:r>
            <a:endParaRPr lang="en-GB" dirty="0">
              <a:cs typeface="Calibri" panose="020F0502020204030204"/>
            </a:endParaRPr>
          </a:p>
          <a:p>
            <a:pPr marL="700453" lvl="1" indent="-269405">
              <a:buFont typeface="Arial"/>
              <a:buChar char="•"/>
            </a:pPr>
            <a:r>
              <a:rPr lang="en-GB" dirty="0"/>
              <a:t>And owned directly or by majority participation by nationals from MEDIA countries</a:t>
            </a:r>
            <a:endParaRPr lang="en-GB" dirty="0">
              <a:cs typeface="Calibri"/>
            </a:endParaRPr>
          </a:p>
          <a:p>
            <a:pPr marL="700453" lvl="1" indent="-269405">
              <a:buFont typeface="Arial"/>
              <a:buChar char="•"/>
            </a:pPr>
            <a:r>
              <a:rPr lang="en-GB" dirty="0"/>
              <a:t>for publicly listed companies, the location of the stock exchange will be taken into account to determine their nationality </a:t>
            </a:r>
            <a:endParaRPr lang="en-GB" dirty="0">
              <a:cs typeface="Calibri"/>
            </a:endParaRPr>
          </a:p>
          <a:p>
            <a:endParaRPr lang="en-GB" b="1" dirty="0"/>
          </a:p>
          <a:p>
            <a:r>
              <a:rPr lang="en-GB" b="1" dirty="0"/>
              <a:t>-&gt;</a:t>
            </a:r>
            <a:r>
              <a:rPr lang="en-GB" dirty="0"/>
              <a:t> And finally, </a:t>
            </a:r>
            <a:r>
              <a:rPr lang="en-GB" b="1" dirty="0" err="1"/>
              <a:t>Audiovisual</a:t>
            </a:r>
            <a:r>
              <a:rPr lang="en-GB" b="1" dirty="0"/>
              <a:t> production company </a:t>
            </a:r>
            <a:r>
              <a:rPr lang="en-GB" dirty="0"/>
              <a:t>means that the company’s main objective and activity is </a:t>
            </a:r>
            <a:r>
              <a:rPr lang="en-GB" dirty="0" err="1"/>
              <a:t>audiovisual</a:t>
            </a:r>
            <a:r>
              <a:rPr lang="en-GB" dirty="0"/>
              <a:t> production</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158789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-&gt;</a:t>
            </a:r>
            <a:r>
              <a:rPr lang="en-IE" dirty="0"/>
              <a:t> Eligible activities should be </a:t>
            </a:r>
            <a:r>
              <a:rPr lang="en-IE" b="1" dirty="0"/>
              <a:t>production activities of one-off or series</a:t>
            </a:r>
            <a:r>
              <a:rPr lang="en-IE"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r>
              <a:rPr lang="en-IE" sz="1200" b="1" kern="1200" dirty="0" smtClean="0">
                <a:solidFill>
                  <a:schemeClr val="tx1"/>
                </a:solidFill>
                <a:effectLst/>
                <a:latin typeface="+mn-lt"/>
                <a:ea typeface="+mn-ea"/>
                <a:cs typeface="+mn-cs"/>
              </a:rPr>
              <a:t>-&gt; </a:t>
            </a:r>
            <a:r>
              <a:rPr lang="en-IE" sz="1200" kern="1200" dirty="0" smtClean="0">
                <a:solidFill>
                  <a:schemeClr val="tx1"/>
                </a:solidFill>
                <a:effectLst/>
                <a:latin typeface="+mn-lt"/>
                <a:ea typeface="+mn-ea"/>
                <a:cs typeface="+mn-cs"/>
              </a:rPr>
              <a:t>They must be primarily intended for TV or online exploitation</a:t>
            </a:r>
            <a:endParaRPr lang="en-GB"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-&gt; Works which are designed to be a series with a joint marketing strategy have to be submitted as a series. Single episodes of a series should not be split into separate applications.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-&gt; They also should have a minimum length in terms of total duration </a:t>
            </a:r>
            <a:r>
              <a:rPr lang="en-GB" sz="1200" kern="1200" dirty="0" err="1" smtClean="0">
                <a:solidFill>
                  <a:schemeClr val="tx1"/>
                </a:solidFill>
                <a:effectLst/>
                <a:latin typeface="+mn-lt"/>
                <a:ea typeface="+mn-ea"/>
                <a:cs typeface="+mn-cs"/>
              </a:rPr>
              <a:t>whish</a:t>
            </a:r>
            <a:r>
              <a:rPr lang="en-GB" sz="1200" kern="1200" dirty="0" smtClean="0">
                <a:solidFill>
                  <a:schemeClr val="tx1"/>
                </a:solidFill>
                <a:effectLst/>
                <a:latin typeface="+mn-lt"/>
                <a:ea typeface="+mn-ea"/>
                <a:cs typeface="+mn-cs"/>
              </a:rPr>
              <a:t> is</a:t>
            </a:r>
          </a:p>
          <a:p>
            <a:pPr marL="628650" lvl="1" indent="-171450">
              <a:buFont typeface="Arial" panose="020B0604020202020204" pitchFamily="34" charset="0"/>
              <a:buChar char="•"/>
            </a:pPr>
            <a:r>
              <a:rPr lang="en-IE" dirty="0" smtClean="0"/>
              <a:t>For </a:t>
            </a:r>
            <a:r>
              <a:rPr lang="en-IE" b="1" dirty="0"/>
              <a:t>Drama</a:t>
            </a:r>
            <a:r>
              <a:rPr lang="en-IE" dirty="0"/>
              <a:t> the total duration should be minimum 90 </a:t>
            </a:r>
            <a:r>
              <a:rPr lang="en-IE" dirty="0" err="1" smtClean="0"/>
              <a:t>mins</a:t>
            </a:r>
            <a:endParaRPr lang="en-IE" dirty="0">
              <a:cs typeface="Calibri"/>
            </a:endParaRPr>
          </a:p>
          <a:p>
            <a:pPr marL="628650" lvl="1" indent="-171450">
              <a:buFont typeface="Arial" panose="020B0604020202020204" pitchFamily="34" charset="0"/>
              <a:buChar char="•"/>
            </a:pPr>
            <a:r>
              <a:rPr lang="en-IE" dirty="0" smtClean="0"/>
              <a:t>For </a:t>
            </a:r>
            <a:r>
              <a:rPr lang="en-IE" b="1" dirty="0"/>
              <a:t>Animation </a:t>
            </a:r>
            <a:r>
              <a:rPr lang="en-IE" dirty="0"/>
              <a:t>it should be minimum 24 </a:t>
            </a:r>
            <a:r>
              <a:rPr lang="en-IE" dirty="0" err="1" smtClean="0"/>
              <a:t>mins</a:t>
            </a:r>
            <a:endParaRPr lang="en-IE" dirty="0">
              <a:cs typeface="Calibri"/>
            </a:endParaRPr>
          </a:p>
          <a:p>
            <a:pPr marL="628650" lvl="1" indent="-171450">
              <a:buFont typeface="Arial" panose="020B0604020202020204" pitchFamily="34" charset="0"/>
              <a:buChar char="•"/>
            </a:pPr>
            <a:r>
              <a:rPr lang="en-IE" dirty="0" smtClean="0"/>
              <a:t>And </a:t>
            </a:r>
            <a:r>
              <a:rPr lang="en-IE" dirty="0"/>
              <a:t>for </a:t>
            </a:r>
            <a:r>
              <a:rPr lang="en-IE" b="1" dirty="0"/>
              <a:t>Creative Documentaries </a:t>
            </a:r>
            <a:r>
              <a:rPr lang="en-IE" dirty="0"/>
              <a:t>it should be minimum 50 </a:t>
            </a:r>
            <a:r>
              <a:rPr lang="en-IE" dirty="0" err="1" smtClean="0"/>
              <a:t>mins</a:t>
            </a:r>
            <a:endParaRPr lang="en-IE" dirty="0">
              <a:cs typeface="Calibri"/>
            </a:endParaRPr>
          </a:p>
          <a:p>
            <a:endParaRPr lang="en-IE" dirty="0">
              <a:cs typeface="Calibri"/>
            </a:endParaRPr>
          </a:p>
          <a:p>
            <a:r>
              <a:rPr lang="en-IE" dirty="0" smtClean="0"/>
              <a:t>You </a:t>
            </a:r>
            <a:r>
              <a:rPr lang="en-IE" dirty="0"/>
              <a:t>will notice</a:t>
            </a:r>
            <a:r>
              <a:rPr lang="en-IE" b="1" dirty="0"/>
              <a:t> the limitations for sequels or second and further seasons have been </a:t>
            </a:r>
            <a:r>
              <a:rPr lang="en-IE" b="1" dirty="0" smtClean="0"/>
              <a:t>removed</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427599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100" dirty="0"/>
          </a:p>
          <a:p>
            <a:pPr defTabSz="862096">
              <a:defRPr/>
            </a:pPr>
            <a:r>
              <a:rPr lang="en-GB" sz="1100" dirty="0"/>
              <a:t>The first day of principal photography (or start of animation for animation projects) shall take place </a:t>
            </a:r>
            <a:r>
              <a:rPr lang="en-IE" sz="1100" baseline="0" dirty="0" smtClean="0"/>
              <a:t>at the earliest on the day of submission of the application.</a:t>
            </a:r>
          </a:p>
          <a:p>
            <a:pPr defTabSz="862096">
              <a:defRPr/>
            </a:pPr>
            <a:endParaRPr lang="en-IE" sz="1100" dirty="0" smtClean="0"/>
          </a:p>
          <a:p>
            <a:r>
              <a:rPr lang="en-GB" sz="1200" kern="1200" dirty="0" smtClean="0">
                <a:solidFill>
                  <a:schemeClr val="tx1"/>
                </a:solidFill>
                <a:effectLst/>
                <a:latin typeface="+mn-lt"/>
                <a:ea typeface="+mn-ea"/>
                <a:cs typeface="+mn-cs"/>
              </a:rPr>
              <a:t>The duration of the projects is 24 months or 36 months in case of series of more than 2 episodes</a:t>
            </a:r>
            <a:r>
              <a:rPr lang="en-GB" sz="1200" kern="1200" baseline="0" dirty="0" smtClean="0">
                <a:solidFill>
                  <a:schemeClr val="tx1"/>
                </a:solidFill>
                <a:effectLst/>
                <a:latin typeface="+mn-lt"/>
                <a:ea typeface="+mn-ea"/>
                <a:cs typeface="+mn-cs"/>
              </a:rPr>
              <a:t> </a:t>
            </a:r>
            <a:r>
              <a:rPr lang="fr-BE" sz="1200" dirty="0" smtClean="0"/>
              <a:t>(extensions possible, if </a:t>
            </a:r>
            <a:r>
              <a:rPr lang="fr-BE" sz="1200" dirty="0" err="1" smtClean="0"/>
              <a:t>justified</a:t>
            </a:r>
            <a:r>
              <a:rPr lang="fr-BE" sz="1200" dirty="0" smtClean="0"/>
              <a:t> and </a:t>
            </a:r>
            <a:r>
              <a:rPr lang="fr-BE" sz="1200" dirty="0" err="1" smtClean="0"/>
              <a:t>after</a:t>
            </a:r>
            <a:r>
              <a:rPr lang="fr-BE" sz="1200" dirty="0" smtClean="0"/>
              <a:t> </a:t>
            </a:r>
            <a:r>
              <a:rPr lang="fr-BE" sz="1200" dirty="0" err="1" smtClean="0"/>
              <a:t>amendment</a:t>
            </a:r>
            <a:r>
              <a:rPr lang="fr-BE" sz="1200" dirty="0" smtClean="0"/>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starting date of the eligibility period is by default set after the signature of the Grant Agreement.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eligibility period may start on the date of submission of the application when justified and subject to approval by the granting authority</a:t>
            </a:r>
          </a:p>
          <a:p>
            <a:pPr defTabSz="862096">
              <a:defRPr/>
            </a:pPr>
            <a:endParaRPr lang="en-GB" sz="1100" dirty="0"/>
          </a:p>
          <a:p>
            <a:pPr marL="0" lvl="1">
              <a:defRPr/>
            </a:pPr>
            <a:r>
              <a:rPr lang="en-GB" dirty="0" smtClean="0">
                <a:cs typeface="Calibri" panose="020F0502020204030204"/>
              </a:rPr>
              <a:t>-&gt;</a:t>
            </a:r>
            <a:r>
              <a:rPr lang="en-GB" dirty="0">
                <a:cs typeface="Calibri" panose="020F0502020204030204"/>
              </a:rPr>
              <a:t> </a:t>
            </a:r>
            <a:r>
              <a:rPr lang="en-GB" dirty="0"/>
              <a:t>But careful because </a:t>
            </a:r>
            <a:r>
              <a:rPr lang="en-GB" b="1" dirty="0"/>
              <a:t>costs can only be eligible </a:t>
            </a:r>
            <a:r>
              <a:rPr lang="en-GB" dirty="0"/>
              <a:t>after the GA signature or from the date of submission of the application in duly justified cases.</a:t>
            </a:r>
            <a:endParaRPr lang="en-GB" dirty="0">
              <a:cs typeface="Calibri" panose="020F0502020204030204"/>
            </a:endParaRPr>
          </a:p>
          <a:p>
            <a:pPr>
              <a:defRPr/>
            </a:pPr>
            <a:endParaRPr lang="en-GB" sz="1100" dirty="0">
              <a:cs typeface="Calibri" panose="020F0502020204030204"/>
            </a:endParaRPr>
          </a:p>
          <a:p>
            <a:pPr>
              <a:defRPr/>
            </a:pPr>
            <a:endParaRPr lang="en-IE" dirty="0"/>
          </a:p>
          <a:p>
            <a:pPr defTabSz="862096">
              <a:defRPr/>
            </a:pPr>
            <a:r>
              <a:rPr lang="en-GB" sz="1100" dirty="0"/>
              <a:t>The work must be produced with the significant participation of professionals who are nationals and/or residents of countries participating in the MEDIA Strand. </a:t>
            </a:r>
          </a:p>
        </p:txBody>
      </p:sp>
      <p:sp>
        <p:nvSpPr>
          <p:cNvPr id="4" name="Slide Number Placeholder 3"/>
          <p:cNvSpPr>
            <a:spLocks noGrp="1"/>
          </p:cNvSpPr>
          <p:nvPr>
            <p:ph type="sldNum" sz="quarter" idx="10"/>
          </p:nvPr>
        </p:nvSpPr>
        <p:spPr/>
        <p:txBody>
          <a:bodyPr/>
          <a:lstStyle/>
          <a:p>
            <a:fld id="{59CF2995-AB43-4B7C-B8CD-9DC7C3692A9C}" type="slidenum">
              <a:rPr lang="en-GB" smtClean="0"/>
              <a:t>17</a:t>
            </a:fld>
            <a:endParaRPr lang="en-GB"/>
          </a:p>
        </p:txBody>
      </p:sp>
    </p:spTree>
    <p:extLst>
      <p:ext uri="{BB962C8B-B14F-4D97-AF65-F5344CB8AC3E}">
        <p14:creationId xmlns:p14="http://schemas.microsoft.com/office/powerpoint/2010/main" val="57122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GB" sz="1100" dirty="0"/>
              <a:t>“Significant participation” is defined as having more than 50% of the points on the basis of </a:t>
            </a:r>
            <a:r>
              <a:rPr lang="en-GB" dirty="0"/>
              <a:t>this</a:t>
            </a:r>
            <a:r>
              <a:rPr lang="en-GB" sz="1100" dirty="0"/>
              <a:t> table</a:t>
            </a:r>
            <a:r>
              <a:rPr lang="en-GB" dirty="0"/>
              <a:t>.</a:t>
            </a:r>
          </a:p>
          <a:p>
            <a:pPr>
              <a:defRPr/>
            </a:pPr>
            <a:endParaRPr lang="en-IE" dirty="0" smtClean="0">
              <a:cs typeface="Calibri"/>
            </a:endParaRPr>
          </a:p>
          <a:p>
            <a:pPr>
              <a:defRPr/>
            </a:pPr>
            <a:r>
              <a:rPr lang="en-IE" dirty="0" smtClean="0">
                <a:cs typeface="Calibri"/>
              </a:rPr>
              <a:t>The points that</a:t>
            </a:r>
            <a:r>
              <a:rPr lang="en-IE" baseline="0" dirty="0" smtClean="0">
                <a:cs typeface="Calibri"/>
              </a:rPr>
              <a:t> you see,</a:t>
            </a:r>
            <a:r>
              <a:rPr lang="en-IE" dirty="0" smtClean="0">
                <a:cs typeface="Calibri"/>
              </a:rPr>
              <a:t> are given when the professional is a</a:t>
            </a:r>
            <a:r>
              <a:rPr lang="en-IE" baseline="0" dirty="0" smtClean="0">
                <a:cs typeface="Calibri"/>
              </a:rPr>
              <a:t> national or resident of a MEDIA country.</a:t>
            </a:r>
          </a:p>
          <a:p>
            <a:pPr>
              <a:defRPr/>
            </a:pPr>
            <a:endParaRPr lang="en-IE" dirty="0" smtClean="0">
              <a:cs typeface="Calibri"/>
            </a:endParaRPr>
          </a:p>
          <a:p>
            <a:pPr>
              <a:defRPr/>
            </a:pPr>
            <a:r>
              <a:rPr lang="en-GB" dirty="0" smtClean="0"/>
              <a:t>You </a:t>
            </a:r>
            <a:r>
              <a:rPr lang="en-GB" dirty="0"/>
              <a:t>will see the table is </a:t>
            </a:r>
            <a:r>
              <a:rPr lang="en-GB" dirty="0" smtClean="0"/>
              <a:t>split between</a:t>
            </a:r>
            <a:r>
              <a:rPr lang="en-GB" baseline="0" dirty="0" smtClean="0"/>
              <a:t> the different genres </a:t>
            </a:r>
            <a:r>
              <a:rPr lang="en-GB" dirty="0" smtClean="0"/>
              <a:t>reflecting </a:t>
            </a:r>
            <a:r>
              <a:rPr lang="en-GB" dirty="0"/>
              <a:t>the </a:t>
            </a:r>
            <a:r>
              <a:rPr lang="en-GB" dirty="0" smtClean="0"/>
              <a:t>roles that are taken into consideration </a:t>
            </a:r>
            <a:r>
              <a:rPr lang="en-GB" dirty="0"/>
              <a:t>in each genre. </a:t>
            </a:r>
          </a:p>
        </p:txBody>
      </p:sp>
      <p:sp>
        <p:nvSpPr>
          <p:cNvPr id="4" name="Slide Number Placeholder 3"/>
          <p:cNvSpPr>
            <a:spLocks noGrp="1"/>
          </p:cNvSpPr>
          <p:nvPr>
            <p:ph type="sldNum" sz="quarter" idx="10"/>
          </p:nvPr>
        </p:nvSpPr>
        <p:spPr/>
        <p:txBody>
          <a:bodyPr/>
          <a:lstStyle/>
          <a:p>
            <a:fld id="{59CF2995-AB43-4B7C-B8CD-9DC7C3692A9C}" type="slidenum">
              <a:rPr lang="en-GB" smtClean="0"/>
              <a:t>18</a:t>
            </a:fld>
            <a:endParaRPr lang="en-GB"/>
          </a:p>
        </p:txBody>
      </p:sp>
    </p:spTree>
    <p:extLst>
      <p:ext uri="{BB962C8B-B14F-4D97-AF65-F5344CB8AC3E}">
        <p14:creationId xmlns:p14="http://schemas.microsoft.com/office/powerpoint/2010/main" val="120685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-&gt; </a:t>
            </a:r>
            <a:r>
              <a:rPr lang="en-IE" dirty="0"/>
              <a:t>The project must involve at least </a:t>
            </a:r>
            <a:r>
              <a:rPr lang="en-IE" b="1" dirty="0"/>
              <a:t>2 broadcasting companies</a:t>
            </a:r>
            <a:r>
              <a:rPr lang="en-IE" dirty="0"/>
              <a:t> (linear and non-linear), </a:t>
            </a:r>
            <a:r>
              <a:rPr lang="en-IE" b="1" dirty="0"/>
              <a:t>from 2 </a:t>
            </a:r>
            <a:r>
              <a:rPr lang="en-GB" b="1" dirty="0"/>
              <a:t>countries</a:t>
            </a:r>
            <a:r>
              <a:rPr lang="en-GB" b="1" i="1" dirty="0"/>
              <a:t> </a:t>
            </a:r>
            <a:r>
              <a:rPr lang="en-GB" b="1" dirty="0"/>
              <a:t>participating in the MEDIA </a:t>
            </a:r>
            <a:r>
              <a:rPr lang="en-GB" b="1" dirty="0" smtClean="0"/>
              <a:t>Strand.</a:t>
            </a:r>
            <a:endParaRPr lang="en-GB" u="sng" dirty="0">
              <a:cs typeface="Calibri"/>
            </a:endParaRPr>
          </a:p>
          <a:p>
            <a:endParaRPr lang="en-GB" u="sng" dirty="0"/>
          </a:p>
          <a:p>
            <a:r>
              <a:rPr lang="en-GB" b="1" dirty="0"/>
              <a:t>-&gt; </a:t>
            </a:r>
            <a:r>
              <a:rPr lang="en-GB" dirty="0"/>
              <a:t>The broadcasters’ involvement must be supported </a:t>
            </a:r>
            <a:r>
              <a:rPr lang="en-GB" b="1" dirty="0"/>
              <a:t>by contracts or signed binding letters of commitment </a:t>
            </a:r>
            <a:r>
              <a:rPr lang="en-GB" dirty="0"/>
              <a:t>specifying the conditions of their financial involvement, including the licence price and licence period. </a:t>
            </a:r>
            <a:r>
              <a:rPr lang="en-GB" dirty="0">
                <a:cs typeface="+mn-lt"/>
              </a:rPr>
              <a:t/>
            </a:r>
            <a:br>
              <a:rPr lang="en-GB" dirty="0">
                <a:cs typeface="+mn-lt"/>
              </a:rPr>
            </a:br>
            <a:r>
              <a:rPr lang="en-US" sz="1200" b="0" i="0" u="none" strike="noStrike" kern="1200" baseline="0" dirty="0" smtClean="0">
                <a:solidFill>
                  <a:schemeClr val="tx1"/>
                </a:solidFill>
                <a:latin typeface="+mn-lt"/>
                <a:ea typeface="+mn-ea"/>
                <a:cs typeface="+mn-cs"/>
              </a:rPr>
              <a:t>Letters showing a preliminary interest, letters of intent subject to final approval and letters agreeing to possibly buy the work once produced </a:t>
            </a:r>
            <a:r>
              <a:rPr lang="en-US" sz="1200" b="1" i="0" u="none" strike="noStrike" kern="1200" baseline="0" dirty="0" smtClean="0">
                <a:solidFill>
                  <a:schemeClr val="tx1"/>
                </a:solidFill>
                <a:latin typeface="+mn-lt"/>
                <a:ea typeface="+mn-ea"/>
                <a:cs typeface="+mn-cs"/>
              </a:rPr>
              <a:t>are not considered as binding letters of commitment. </a:t>
            </a:r>
          </a:p>
          <a:p>
            <a:endParaRPr lang="en-GB" dirty="0"/>
          </a:p>
          <a:p>
            <a:pPr>
              <a:spcBef>
                <a:spcPts val="600"/>
              </a:spcBef>
              <a:spcAft>
                <a:spcPts val="600"/>
              </a:spcAft>
            </a:pPr>
            <a:r>
              <a:rPr lang="fr-BE" sz="2800" b="1" dirty="0" err="1" smtClean="0"/>
              <a:t>Why</a:t>
            </a:r>
            <a:r>
              <a:rPr lang="fr-BE" sz="2800" b="1" dirty="0" smtClean="0"/>
              <a:t> </a:t>
            </a:r>
            <a:r>
              <a:rPr lang="fr-BE" sz="2800" b="1" dirty="0" err="1" smtClean="0"/>
              <a:t>only</a:t>
            </a:r>
            <a:r>
              <a:rPr lang="fr-BE" sz="2800" b="1" dirty="0" smtClean="0"/>
              <a:t> </a:t>
            </a:r>
            <a:r>
              <a:rPr lang="fr-BE" sz="2800" b="1" dirty="0" err="1" smtClean="0"/>
              <a:t>contracts</a:t>
            </a:r>
            <a:r>
              <a:rPr lang="fr-BE" sz="2800" dirty="0" smtClean="0"/>
              <a:t> </a:t>
            </a:r>
            <a:r>
              <a:rPr lang="fr-BE" sz="2800" b="1" dirty="0" smtClean="0"/>
              <a:t>or</a:t>
            </a:r>
            <a:r>
              <a:rPr lang="fr-BE" sz="2800" dirty="0" smtClean="0"/>
              <a:t> </a:t>
            </a:r>
            <a:r>
              <a:rPr lang="fr-BE" sz="2800" b="1" dirty="0" err="1" smtClean="0"/>
              <a:t>signed</a:t>
            </a:r>
            <a:r>
              <a:rPr lang="fr-BE" sz="2800" b="1" dirty="0" smtClean="0"/>
              <a:t> binding </a:t>
            </a:r>
            <a:r>
              <a:rPr lang="fr-BE" sz="2800" b="1" dirty="0" err="1" smtClean="0"/>
              <a:t>letters</a:t>
            </a:r>
            <a:r>
              <a:rPr lang="fr-BE" sz="2800" b="1" dirty="0" smtClean="0"/>
              <a:t> of </a:t>
            </a:r>
            <a:r>
              <a:rPr lang="fr-BE" sz="2800" b="1" dirty="0" err="1" smtClean="0"/>
              <a:t>commitment</a:t>
            </a:r>
            <a:r>
              <a:rPr lang="fr-BE" sz="2800" b="1" dirty="0" smtClean="0"/>
              <a:t>?</a:t>
            </a:r>
          </a:p>
          <a:p>
            <a:pPr marL="914400" lvl="1" indent="-457200">
              <a:spcBef>
                <a:spcPts val="600"/>
              </a:spcBef>
              <a:spcAft>
                <a:spcPts val="600"/>
              </a:spcAft>
              <a:buFont typeface="+mj-lt"/>
              <a:buAutoNum type="arabicPeriod"/>
            </a:pPr>
            <a:r>
              <a:rPr lang="fr-BE" sz="2400" dirty="0" smtClean="0"/>
              <a:t>It </a:t>
            </a:r>
            <a:r>
              <a:rPr lang="fr-BE" sz="2400" dirty="0" err="1" smtClean="0"/>
              <a:t>gives</a:t>
            </a:r>
            <a:r>
              <a:rPr lang="fr-BE" sz="2400" dirty="0" smtClean="0"/>
              <a:t> a </a:t>
            </a:r>
            <a:r>
              <a:rPr lang="fr-BE" sz="2400" b="1" dirty="0" err="1" smtClean="0"/>
              <a:t>much</a:t>
            </a:r>
            <a:r>
              <a:rPr lang="fr-BE" sz="2400" b="1" dirty="0" smtClean="0"/>
              <a:t> </a:t>
            </a:r>
            <a:r>
              <a:rPr lang="fr-BE" sz="2400" b="1" dirty="0" err="1" smtClean="0"/>
              <a:t>clearer</a:t>
            </a:r>
            <a:r>
              <a:rPr lang="fr-BE" sz="2400" b="1" dirty="0" smtClean="0"/>
              <a:t> </a:t>
            </a:r>
            <a:r>
              <a:rPr lang="fr-BE" sz="2400" b="1" dirty="0" err="1" smtClean="0"/>
              <a:t>picture</a:t>
            </a:r>
            <a:r>
              <a:rPr lang="fr-BE" sz="2400" b="1" dirty="0" smtClean="0"/>
              <a:t> </a:t>
            </a:r>
            <a:r>
              <a:rPr lang="fr-BE" sz="2400" dirty="0" smtClean="0"/>
              <a:t>of the </a:t>
            </a:r>
            <a:r>
              <a:rPr lang="fr-BE" sz="2400" b="1" dirty="0" err="1" smtClean="0"/>
              <a:t>actual</a:t>
            </a:r>
            <a:r>
              <a:rPr lang="fr-BE" sz="2400" b="1" dirty="0" smtClean="0"/>
              <a:t> situation </a:t>
            </a:r>
            <a:r>
              <a:rPr lang="fr-BE" sz="2400" dirty="0" smtClean="0"/>
              <a:t>of the </a:t>
            </a:r>
            <a:r>
              <a:rPr lang="fr-BE" sz="2400" dirty="0" err="1" smtClean="0"/>
              <a:t>project</a:t>
            </a:r>
            <a:endParaRPr lang="fr-BE" sz="2400" dirty="0" smtClean="0"/>
          </a:p>
          <a:p>
            <a:pPr marL="914400" lvl="1" indent="-457200">
              <a:spcBef>
                <a:spcPts val="600"/>
              </a:spcBef>
              <a:spcAft>
                <a:spcPts val="600"/>
              </a:spcAft>
              <a:buFont typeface="+mj-lt"/>
              <a:buAutoNum type="arabicPeriod"/>
            </a:pPr>
            <a:r>
              <a:rPr lang="fr-BE" sz="2400" dirty="0" smtClean="0"/>
              <a:t>It </a:t>
            </a:r>
            <a:r>
              <a:rPr lang="fr-BE" sz="2400" dirty="0" err="1" smtClean="0"/>
              <a:t>allows</a:t>
            </a:r>
            <a:r>
              <a:rPr lang="fr-BE" sz="2400" dirty="0" smtClean="0"/>
              <a:t> to </a:t>
            </a:r>
            <a:r>
              <a:rPr lang="fr-BE" sz="2400" dirty="0" err="1" smtClean="0"/>
              <a:t>create</a:t>
            </a:r>
            <a:r>
              <a:rPr lang="fr-BE" sz="2400" dirty="0" smtClean="0"/>
              <a:t> an </a:t>
            </a:r>
            <a:r>
              <a:rPr lang="fr-BE" sz="2400" b="1" dirty="0" err="1" smtClean="0"/>
              <a:t>equal</a:t>
            </a:r>
            <a:r>
              <a:rPr lang="fr-BE" sz="2400" b="1" dirty="0" smtClean="0"/>
              <a:t> footing for the </a:t>
            </a:r>
            <a:r>
              <a:rPr lang="fr-BE" sz="2400" b="1" dirty="0" err="1" smtClean="0"/>
              <a:t>evaluation</a:t>
            </a:r>
            <a:endParaRPr lang="fr-BE" sz="2400" b="1" dirty="0" smtClean="0"/>
          </a:p>
          <a:p>
            <a:pPr lvl="1">
              <a:spcBef>
                <a:spcPts val="600"/>
              </a:spcBef>
              <a:spcAft>
                <a:spcPts val="600"/>
              </a:spcAft>
            </a:pPr>
            <a:r>
              <a:rPr lang="fr-BE" sz="2400" dirty="0" smtClean="0"/>
              <a:t>	</a:t>
            </a:r>
            <a:r>
              <a:rPr lang="fr-BE" sz="2400" dirty="0" err="1" smtClean="0"/>
              <a:t>e.g</a:t>
            </a:r>
            <a:r>
              <a:rPr lang="fr-BE" sz="2400" dirty="0" smtClean="0"/>
              <a:t>. how to compare an application </a:t>
            </a:r>
            <a:r>
              <a:rPr lang="fr-BE" sz="2400" dirty="0" err="1" smtClean="0"/>
              <a:t>with</a:t>
            </a:r>
            <a:r>
              <a:rPr lang="fr-BE" sz="2400" dirty="0" smtClean="0"/>
              <a:t> 15 </a:t>
            </a:r>
            <a:r>
              <a:rPr lang="fr-BE" sz="2400" dirty="0" err="1" smtClean="0"/>
              <a:t>very</a:t>
            </a:r>
            <a:r>
              <a:rPr lang="fr-BE" sz="2400" dirty="0" smtClean="0"/>
              <a:t> vague and </a:t>
            </a:r>
            <a:r>
              <a:rPr lang="fr-BE" sz="2400" dirty="0" err="1" smtClean="0"/>
              <a:t>uncertain</a:t>
            </a:r>
            <a:r>
              <a:rPr lang="fr-BE" sz="2400" dirty="0" smtClean="0"/>
              <a:t> 	LOI and an application </a:t>
            </a:r>
            <a:r>
              <a:rPr lang="fr-BE" sz="2400" dirty="0" err="1" smtClean="0"/>
              <a:t>with</a:t>
            </a:r>
            <a:r>
              <a:rPr lang="fr-BE" sz="2400" dirty="0" smtClean="0"/>
              <a:t> 3 </a:t>
            </a:r>
            <a:r>
              <a:rPr lang="fr-BE" sz="2400" dirty="0" err="1" smtClean="0"/>
              <a:t>very</a:t>
            </a:r>
            <a:r>
              <a:rPr lang="fr-BE" sz="2400" dirty="0" smtClean="0"/>
              <a:t> </a:t>
            </a:r>
            <a:r>
              <a:rPr lang="fr-BE" sz="2400" dirty="0" err="1" smtClean="0"/>
              <a:t>strong</a:t>
            </a:r>
            <a:r>
              <a:rPr lang="fr-BE" sz="2400" dirty="0" smtClean="0"/>
              <a:t> </a:t>
            </a:r>
            <a:r>
              <a:rPr lang="fr-BE" sz="2400" dirty="0" err="1" smtClean="0"/>
              <a:t>commitments</a:t>
            </a:r>
            <a:r>
              <a:rPr lang="fr-BE" sz="2400" dirty="0" smtClean="0"/>
              <a:t>?</a:t>
            </a:r>
          </a:p>
          <a:p>
            <a:pPr marL="914400" lvl="1" indent="-457200">
              <a:spcBef>
                <a:spcPts val="600"/>
              </a:spcBef>
              <a:spcAft>
                <a:spcPts val="600"/>
              </a:spcAft>
              <a:buFont typeface="+mj-lt"/>
              <a:buAutoNum type="arabicPeriod" startAt="3"/>
            </a:pPr>
            <a:r>
              <a:rPr lang="fr-BE" sz="2400" dirty="0" smtClean="0"/>
              <a:t>It </a:t>
            </a:r>
            <a:r>
              <a:rPr lang="fr-BE" sz="2400" b="1" dirty="0" err="1" smtClean="0"/>
              <a:t>allows</a:t>
            </a:r>
            <a:r>
              <a:rPr lang="fr-BE" sz="2400" b="1" dirty="0" smtClean="0"/>
              <a:t> to speed up the </a:t>
            </a:r>
            <a:r>
              <a:rPr lang="fr-BE" sz="2400" b="1" dirty="0" err="1" smtClean="0"/>
              <a:t>analysis</a:t>
            </a:r>
            <a:r>
              <a:rPr lang="fr-BE" sz="2400" b="1" dirty="0" smtClean="0"/>
              <a:t> and </a:t>
            </a:r>
            <a:r>
              <a:rPr lang="fr-BE" sz="2400" b="1" dirty="0" err="1" smtClean="0"/>
              <a:t>evaluation</a:t>
            </a:r>
            <a:endParaRPr lang="fr-BE" sz="2800" b="1" dirty="0" smtClean="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3716449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-&gt; </a:t>
            </a:r>
            <a:r>
              <a:rPr lang="en-IE" dirty="0"/>
              <a:t>The project must involve at least </a:t>
            </a:r>
            <a:r>
              <a:rPr lang="en-IE" b="1" dirty="0"/>
              <a:t>2 broadcasting companies</a:t>
            </a:r>
            <a:r>
              <a:rPr lang="en-IE" dirty="0"/>
              <a:t> (linear and non-linear), </a:t>
            </a:r>
            <a:r>
              <a:rPr lang="en-IE" b="1" dirty="0"/>
              <a:t>from 2 </a:t>
            </a:r>
            <a:r>
              <a:rPr lang="en-GB" b="1" dirty="0"/>
              <a:t>countries</a:t>
            </a:r>
            <a:r>
              <a:rPr lang="en-GB" b="1" i="1" dirty="0"/>
              <a:t> </a:t>
            </a:r>
            <a:r>
              <a:rPr lang="en-GB" b="1" dirty="0"/>
              <a:t>participating in the MEDIA Strand </a:t>
            </a:r>
            <a:r>
              <a:rPr lang="en-GB" dirty="0"/>
              <a:t>-&gt; </a:t>
            </a:r>
            <a:r>
              <a:rPr lang="en-GB" u="sng" dirty="0"/>
              <a:t>This has</a:t>
            </a:r>
            <a:r>
              <a:rPr lang="en-GB" u="sng" baseline="0" dirty="0"/>
              <a:t> been reduced from previous call, where the minimum was 3 broadcasting companies</a:t>
            </a:r>
            <a:r>
              <a:rPr lang="en-GB" u="sng" dirty="0"/>
              <a:t> from 3 MEDIA countries</a:t>
            </a:r>
            <a:r>
              <a:rPr lang="en-GB" u="sng" baseline="0" dirty="0"/>
              <a:t>.</a:t>
            </a:r>
            <a:endParaRPr lang="en-GB" u="sng" dirty="0">
              <a:cs typeface="Calibri"/>
            </a:endParaRPr>
          </a:p>
          <a:p>
            <a:endParaRPr lang="en-GB" u="sng" dirty="0"/>
          </a:p>
          <a:p>
            <a:r>
              <a:rPr lang="en-GB" b="1" dirty="0"/>
              <a:t>-&gt; </a:t>
            </a:r>
            <a:r>
              <a:rPr lang="en-GB" dirty="0"/>
              <a:t>The broadcasters’ involvement must be supported </a:t>
            </a:r>
            <a:r>
              <a:rPr lang="en-GB" b="1" dirty="0"/>
              <a:t>by contracts or signed binding letters of commitment </a:t>
            </a:r>
            <a:r>
              <a:rPr lang="en-GB" dirty="0"/>
              <a:t>specifying the conditions of their financial involvement, including the licence price and licence period. </a:t>
            </a:r>
            <a:r>
              <a:rPr lang="en-GB" dirty="0">
                <a:cs typeface="+mn-lt"/>
              </a:rPr>
              <a:t/>
            </a:r>
            <a:br>
              <a:rPr lang="en-GB" dirty="0">
                <a:cs typeface="+mn-lt"/>
              </a:rPr>
            </a:br>
            <a:r>
              <a:rPr lang="en-GB" dirty="0"/>
              <a:t>Letters agreeing to possibly buy the work once produced are </a:t>
            </a:r>
            <a:r>
              <a:rPr lang="en-GB" b="1" i="1" dirty="0"/>
              <a:t>not</a:t>
            </a:r>
            <a:r>
              <a:rPr lang="en-GB" dirty="0"/>
              <a:t> considered as binding letters of commitment. </a:t>
            </a:r>
            <a:endParaRPr lang="en-GB" dirty="0">
              <a:cs typeface="Calibri" panose="020F0502020204030204"/>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99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-&gt; </a:t>
            </a:r>
            <a:r>
              <a:rPr lang="en-IE" dirty="0"/>
              <a:t>The project must involve at least </a:t>
            </a:r>
            <a:r>
              <a:rPr lang="en-IE" b="1" dirty="0"/>
              <a:t>2 broadcasting companies</a:t>
            </a:r>
            <a:r>
              <a:rPr lang="en-IE" dirty="0"/>
              <a:t> (linear and non-linear), </a:t>
            </a:r>
            <a:r>
              <a:rPr lang="en-IE" b="1" dirty="0"/>
              <a:t>from 2 </a:t>
            </a:r>
            <a:r>
              <a:rPr lang="en-GB" b="1" dirty="0"/>
              <a:t>countries</a:t>
            </a:r>
            <a:r>
              <a:rPr lang="en-GB" b="1" i="1" dirty="0"/>
              <a:t> </a:t>
            </a:r>
            <a:r>
              <a:rPr lang="en-GB" b="1" dirty="0"/>
              <a:t>participating in the MEDIA Strand </a:t>
            </a:r>
            <a:r>
              <a:rPr lang="en-GB" dirty="0"/>
              <a:t>-&gt; </a:t>
            </a:r>
            <a:r>
              <a:rPr lang="en-GB" u="sng" dirty="0"/>
              <a:t>This has</a:t>
            </a:r>
            <a:r>
              <a:rPr lang="en-GB" u="sng" baseline="0" dirty="0"/>
              <a:t> been reduced from previous call, where the minimum was 3 broadcasting companies</a:t>
            </a:r>
            <a:r>
              <a:rPr lang="en-GB" u="sng" dirty="0"/>
              <a:t> from 3 MEDIA countries</a:t>
            </a:r>
            <a:r>
              <a:rPr lang="en-GB" u="sng" baseline="0" dirty="0"/>
              <a:t>.</a:t>
            </a:r>
            <a:endParaRPr lang="en-GB" u="sng" dirty="0">
              <a:cs typeface="Calibri"/>
            </a:endParaRPr>
          </a:p>
          <a:p>
            <a:endParaRPr lang="en-GB" u="sng" dirty="0"/>
          </a:p>
          <a:p>
            <a:r>
              <a:rPr lang="en-GB" b="1" dirty="0"/>
              <a:t>-&gt; </a:t>
            </a:r>
            <a:r>
              <a:rPr lang="en-GB" dirty="0"/>
              <a:t>The broadcasters’ involvement must be supported </a:t>
            </a:r>
            <a:r>
              <a:rPr lang="en-GB" b="1" dirty="0"/>
              <a:t>by contracts or signed binding letters of commitment </a:t>
            </a:r>
            <a:r>
              <a:rPr lang="en-GB" dirty="0"/>
              <a:t>specifying the conditions of their financial involvement, including the licence price and licence period. </a:t>
            </a:r>
            <a:r>
              <a:rPr lang="en-GB" dirty="0">
                <a:cs typeface="+mn-lt"/>
              </a:rPr>
              <a:t/>
            </a:r>
            <a:br>
              <a:rPr lang="en-GB" dirty="0">
                <a:cs typeface="+mn-lt"/>
              </a:rPr>
            </a:br>
            <a:r>
              <a:rPr lang="en-GB" dirty="0"/>
              <a:t>Letters agreeing to possibly buy the work once produced are </a:t>
            </a:r>
            <a:r>
              <a:rPr lang="en-GB" b="1" i="1" dirty="0"/>
              <a:t>not</a:t>
            </a:r>
            <a:r>
              <a:rPr lang="en-GB" dirty="0"/>
              <a:t> considered as binding letters of commitment. </a:t>
            </a:r>
            <a:endParaRPr lang="en-GB" dirty="0">
              <a:cs typeface="Calibri" panose="020F0502020204030204"/>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95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-&gt; </a:t>
            </a:r>
            <a:r>
              <a:rPr lang="en-GB" kern="1200" dirty="0">
                <a:effectLst/>
              </a:rPr>
              <a:t>The exploitation rights licensed to the broadcasting companies participating in the production have to revert to the producer after a maximum license period of:</a:t>
            </a:r>
            <a:endParaRPr lang="en-GB" dirty="0">
              <a:cs typeface="Calibri" panose="020F0502020204030204"/>
            </a:endParaRPr>
          </a:p>
          <a:p>
            <a:pPr marL="700453" lvl="1" indent="-269405">
              <a:buFont typeface="Arial"/>
              <a:buChar char="•"/>
            </a:pPr>
            <a:r>
              <a:rPr lang="en-GB" kern="1200" dirty="0">
                <a:effectLst/>
              </a:rPr>
              <a:t>7 years if the broadcaster’s participation takes the form of a pre-sale</a:t>
            </a:r>
            <a:endParaRPr lang="en-GB" dirty="0">
              <a:cs typeface="Calibri" panose="020F0502020204030204"/>
            </a:endParaRPr>
          </a:p>
          <a:p>
            <a:pPr marL="700453" lvl="1" indent="-269405">
              <a:buFont typeface="Arial"/>
              <a:buChar char="•"/>
            </a:pPr>
            <a:r>
              <a:rPr lang="en-GB" kern="1200" dirty="0">
                <a:effectLst/>
              </a:rPr>
              <a:t>10 years if the broadcaster’s participation also takes the form of a co-production.</a:t>
            </a:r>
            <a:endParaRPr lang="en-GB" dirty="0">
              <a:cs typeface="Calibri" panose="020F0502020204030204"/>
            </a:endParaRPr>
          </a:p>
          <a:p>
            <a:pPr lvl="1"/>
            <a:r>
              <a:rPr lang="en-GB" dirty="0"/>
              <a:t>  </a:t>
            </a:r>
          </a:p>
          <a:p>
            <a:pPr lvl="1"/>
            <a:r>
              <a:rPr lang="en-GB" b="1" kern="1200" dirty="0">
                <a:effectLst/>
              </a:rPr>
              <a:t>In the case of</a:t>
            </a:r>
            <a:r>
              <a:rPr lang="en-GB" b="1" kern="1200" baseline="0" dirty="0">
                <a:effectLst/>
              </a:rPr>
              <a:t> a co-production deal</a:t>
            </a:r>
            <a:r>
              <a:rPr lang="en-GB" kern="1200" dirty="0">
                <a:effectLst/>
              </a:rPr>
              <a:t>, </a:t>
            </a:r>
            <a:r>
              <a:rPr lang="en-US" sz="1200" b="0" i="0" u="none" strike="noStrike" kern="1200" baseline="0" dirty="0" smtClean="0">
                <a:solidFill>
                  <a:schemeClr val="tx1"/>
                </a:solidFill>
                <a:latin typeface="+mn-lt"/>
                <a:ea typeface="+mn-ea"/>
                <a:cs typeface="+mn-cs"/>
              </a:rPr>
              <a:t>the binding letter of commitment or the contract between the producer and the broadcaster must clearly specify the </a:t>
            </a:r>
            <a:r>
              <a:rPr lang="en-US" sz="1200" b="1" i="0" u="none" strike="noStrike" kern="1200" baseline="0" dirty="0" smtClean="0">
                <a:solidFill>
                  <a:schemeClr val="tx1"/>
                </a:solidFill>
                <a:latin typeface="+mn-lt"/>
                <a:ea typeface="+mn-ea"/>
                <a:cs typeface="+mn-cs"/>
              </a:rPr>
              <a:t>price</a:t>
            </a:r>
            <a:r>
              <a:rPr lang="en-US" sz="1200" b="0" i="0" u="none" strike="noStrike" kern="1200" baseline="0" dirty="0" smtClean="0">
                <a:solidFill>
                  <a:schemeClr val="tx1"/>
                </a:solidFill>
                <a:latin typeface="+mn-lt"/>
                <a:ea typeface="+mn-ea"/>
                <a:cs typeface="+mn-cs"/>
              </a:rPr>
              <a:t> and </a:t>
            </a:r>
            <a:r>
              <a:rPr lang="en-US" sz="1200" b="1" i="0" u="none" strike="noStrike" kern="1200" baseline="0" dirty="0" err="1" smtClean="0">
                <a:solidFill>
                  <a:schemeClr val="tx1"/>
                </a:solidFill>
                <a:latin typeface="+mn-lt"/>
                <a:ea typeface="+mn-ea"/>
                <a:cs typeface="+mn-cs"/>
              </a:rPr>
              <a:t>licence</a:t>
            </a:r>
            <a:r>
              <a:rPr lang="en-US" sz="1200" b="1" i="0" u="none" strike="noStrike" kern="1200" baseline="0" dirty="0" smtClean="0">
                <a:solidFill>
                  <a:schemeClr val="tx1"/>
                </a:solidFill>
                <a:latin typeface="+mn-lt"/>
                <a:ea typeface="+mn-ea"/>
                <a:cs typeface="+mn-cs"/>
              </a:rPr>
              <a:t> term for the pre-sale </a:t>
            </a:r>
            <a:r>
              <a:rPr lang="en-US" sz="1200" b="0" i="0" u="none" strike="noStrike" kern="1200" baseline="0" dirty="0" smtClean="0">
                <a:solidFill>
                  <a:schemeClr val="tx1"/>
                </a:solidFill>
                <a:latin typeface="+mn-lt"/>
                <a:ea typeface="+mn-ea"/>
                <a:cs typeface="+mn-cs"/>
              </a:rPr>
              <a:t>of the exploitation rights and the </a:t>
            </a:r>
            <a:r>
              <a:rPr lang="en-US" sz="1200" b="1" i="0" u="none" strike="noStrike" kern="1200" baseline="0" dirty="0" smtClean="0">
                <a:solidFill>
                  <a:schemeClr val="tx1"/>
                </a:solidFill>
                <a:latin typeface="+mn-lt"/>
                <a:ea typeface="+mn-ea"/>
                <a:cs typeface="+mn-cs"/>
              </a:rPr>
              <a:t>conditions for the co-production</a:t>
            </a:r>
            <a:r>
              <a:rPr lang="en-US" sz="1200" b="0" i="0" u="none" strike="noStrike" kern="1200" baseline="0" dirty="0" smtClean="0">
                <a:solidFill>
                  <a:schemeClr val="tx1"/>
                </a:solidFill>
                <a:latin typeface="+mn-lt"/>
                <a:ea typeface="+mn-ea"/>
                <a:cs typeface="+mn-cs"/>
              </a:rPr>
              <a:t>. A co-production between a broadcaster and a TV producer is </a:t>
            </a:r>
            <a:r>
              <a:rPr lang="en-US" sz="1200" b="1" i="0" u="none" strike="noStrike" kern="1200" baseline="0" dirty="0" smtClean="0">
                <a:solidFill>
                  <a:schemeClr val="tx1"/>
                </a:solidFill>
                <a:latin typeface="+mn-lt"/>
                <a:ea typeface="+mn-ea"/>
                <a:cs typeface="+mn-cs"/>
              </a:rPr>
              <a:t>accepted only if the broadcaster makes a financial investment higher than the average investment of the other partners </a:t>
            </a:r>
            <a:r>
              <a:rPr lang="en-US" sz="1200" b="0" i="0" u="none" strike="noStrike" kern="1200" baseline="0" dirty="0" smtClean="0">
                <a:solidFill>
                  <a:schemeClr val="tx1"/>
                </a:solidFill>
                <a:latin typeface="+mn-lt"/>
                <a:ea typeface="+mn-ea"/>
                <a:cs typeface="+mn-cs"/>
              </a:rPr>
              <a:t>and is </a:t>
            </a:r>
            <a:r>
              <a:rPr lang="en-US" sz="1200" b="1" i="0" u="none" strike="noStrike" kern="1200" baseline="0" dirty="0" smtClean="0">
                <a:solidFill>
                  <a:schemeClr val="tx1"/>
                </a:solidFill>
                <a:latin typeface="+mn-lt"/>
                <a:ea typeface="+mn-ea"/>
                <a:cs typeface="+mn-cs"/>
              </a:rPr>
              <a:t>involved in the </a:t>
            </a:r>
            <a:r>
              <a:rPr lang="en-US" sz="1200" b="1" i="0" u="none" strike="noStrike" kern="1200" baseline="0" dirty="0" err="1" smtClean="0">
                <a:solidFill>
                  <a:schemeClr val="tx1"/>
                </a:solidFill>
                <a:latin typeface="+mn-lt"/>
                <a:ea typeface="+mn-ea"/>
                <a:cs typeface="+mn-cs"/>
              </a:rPr>
              <a:t>organisation</a:t>
            </a:r>
            <a:r>
              <a:rPr lang="en-US" sz="1200" b="1" i="0" u="none" strike="noStrike" kern="1200" baseline="0" dirty="0" smtClean="0">
                <a:solidFill>
                  <a:schemeClr val="tx1"/>
                </a:solidFill>
                <a:latin typeface="+mn-lt"/>
                <a:ea typeface="+mn-ea"/>
                <a:cs typeface="+mn-cs"/>
              </a:rPr>
              <a:t> and economic handling </a:t>
            </a:r>
            <a:r>
              <a:rPr lang="en-US" sz="1200" b="0" i="0" u="none" strike="noStrike" kern="1200" baseline="0" dirty="0" smtClean="0">
                <a:solidFill>
                  <a:schemeClr val="tx1"/>
                </a:solidFill>
                <a:latin typeface="+mn-lt"/>
                <a:ea typeface="+mn-ea"/>
                <a:cs typeface="+mn-cs"/>
              </a:rPr>
              <a:t>of the production. </a:t>
            </a:r>
            <a:r>
              <a:rPr lang="en-GB" dirty="0"/>
              <a:t> </a:t>
            </a:r>
            <a:endParaRPr lang="en-GB" dirty="0">
              <a:cs typeface="Calibri"/>
            </a:endParaRPr>
          </a:p>
          <a:p>
            <a:endParaRPr lang="en-GB" dirty="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22</a:t>
            </a:fld>
            <a:endParaRPr lang="en-GB"/>
          </a:p>
        </p:txBody>
      </p:sp>
    </p:spTree>
    <p:extLst>
      <p:ext uri="{BB962C8B-B14F-4D97-AF65-F5344CB8AC3E}">
        <p14:creationId xmlns:p14="http://schemas.microsoft.com/office/powerpoint/2010/main" val="219347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With</a:t>
            </a:r>
            <a:r>
              <a:rPr lang="fr-BE" dirty="0"/>
              <a:t> an </a:t>
            </a:r>
            <a:r>
              <a:rPr lang="fr-BE" dirty="0" err="1"/>
              <a:t>overall</a:t>
            </a:r>
            <a:r>
              <a:rPr lang="fr-BE" dirty="0"/>
              <a:t> budget of 1,427 billion Euro, the MEDIA Strand</a:t>
            </a:r>
            <a:r>
              <a:rPr lang="fr-BE" baseline="0" dirty="0"/>
              <a:t> of </a:t>
            </a:r>
            <a:r>
              <a:rPr lang="fr-BE" baseline="0" dirty="0" err="1"/>
              <a:t>Creative</a:t>
            </a:r>
            <a:r>
              <a:rPr lang="fr-BE" baseline="0" dirty="0"/>
              <a:t> Europe, </a:t>
            </a:r>
            <a:r>
              <a:rPr lang="fr-BE" baseline="0" dirty="0" err="1"/>
              <a:t>will</a:t>
            </a:r>
            <a:r>
              <a:rPr lang="fr-BE" baseline="0" dirty="0"/>
              <a:t> </a:t>
            </a:r>
            <a:r>
              <a:rPr lang="fr-BE" baseline="0" dirty="0" err="1"/>
              <a:t>provide</a:t>
            </a:r>
            <a:r>
              <a:rPr lang="fr-BE" baseline="0" dirty="0"/>
              <a:t> </a:t>
            </a:r>
            <a:r>
              <a:rPr lang="fr-BE" baseline="0" dirty="0" smtClean="0"/>
              <a:t>support for </a:t>
            </a:r>
            <a:r>
              <a:rPr lang="fr-BE" baseline="0" dirty="0" err="1" smtClean="0"/>
              <a:t>Europe’s</a:t>
            </a:r>
            <a:r>
              <a:rPr lang="fr-BE" baseline="0" dirty="0" smtClean="0"/>
              <a:t> </a:t>
            </a:r>
            <a:r>
              <a:rPr lang="fr-BE" baseline="0" dirty="0" err="1" smtClean="0"/>
              <a:t>audiovisual</a:t>
            </a:r>
            <a:r>
              <a:rPr lang="fr-BE" baseline="0" dirty="0" smtClean="0"/>
              <a:t> and film </a:t>
            </a:r>
            <a:r>
              <a:rPr lang="fr-BE" baseline="0" dirty="0" err="1" smtClean="0"/>
              <a:t>sectors</a:t>
            </a:r>
            <a:r>
              <a:rPr lang="fr-BE" baseline="0" dirty="0" smtClean="0"/>
              <a:t> </a:t>
            </a:r>
            <a:r>
              <a:rPr lang="fr-BE" baseline="0" dirty="0" err="1"/>
              <a:t>in</a:t>
            </a:r>
            <a:r>
              <a:rPr lang="fr-BE" baseline="0" dirty="0"/>
              <a:t> 4 main areas: Audience, Business, Content and Policy. </a:t>
            </a:r>
            <a:endParaRPr lang="fr-BE" baseline="0" dirty="0" smtClean="0"/>
          </a:p>
          <a:p>
            <a:endParaRPr lang="fr-BE" baseline="0" dirty="0" smtClean="0"/>
          </a:p>
          <a:p>
            <a:r>
              <a:rPr lang="fr-BE" baseline="0" dirty="0" smtClean="0"/>
              <a:t>TV and online content </a:t>
            </a:r>
            <a:r>
              <a:rPr lang="fr-BE" baseline="0" dirty="0" err="1" smtClean="0"/>
              <a:t>belongs</a:t>
            </a:r>
            <a:r>
              <a:rPr lang="fr-BE" baseline="0" dirty="0" smtClean="0"/>
              <a:t> to the Content cluster of the MEDIA Strand.</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3243730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a:t>-&gt; </a:t>
            </a:r>
            <a:r>
              <a:rPr lang="en-IE"/>
              <a:t>The project must involve at least </a:t>
            </a:r>
            <a:r>
              <a:rPr lang="en-IE" b="1"/>
              <a:t>2 broadcasting companies</a:t>
            </a:r>
            <a:r>
              <a:rPr lang="en-IE"/>
              <a:t> (linear and non-linear), </a:t>
            </a:r>
            <a:r>
              <a:rPr lang="en-IE" b="1"/>
              <a:t>from 2 </a:t>
            </a:r>
            <a:r>
              <a:rPr lang="en-GB" b="1"/>
              <a:t>countries</a:t>
            </a:r>
            <a:r>
              <a:rPr lang="en-GB" b="1" i="1"/>
              <a:t> </a:t>
            </a:r>
            <a:r>
              <a:rPr lang="en-GB" b="1"/>
              <a:t>participating in the MEDIA Strand </a:t>
            </a:r>
            <a:r>
              <a:rPr lang="en-GB"/>
              <a:t>-&gt; </a:t>
            </a:r>
            <a:r>
              <a:rPr lang="en-GB" u="sng"/>
              <a:t>This has</a:t>
            </a:r>
            <a:r>
              <a:rPr lang="en-GB" u="sng" baseline="0"/>
              <a:t> been reduced from previous call, where the minimum was 3 broadcasting companies</a:t>
            </a:r>
            <a:r>
              <a:rPr lang="en-GB" u="sng"/>
              <a:t> from 3 MEDIA countries</a:t>
            </a:r>
            <a:r>
              <a:rPr lang="en-GB" u="sng" baseline="0"/>
              <a:t>.</a:t>
            </a:r>
            <a:endParaRPr lang="en-GB" u="sng">
              <a:cs typeface="Calibri"/>
            </a:endParaRPr>
          </a:p>
          <a:p>
            <a:endParaRPr lang="en-GB" u="sng"/>
          </a:p>
          <a:p>
            <a:r>
              <a:rPr lang="en-GB" b="1"/>
              <a:t>-&gt; </a:t>
            </a:r>
            <a:r>
              <a:rPr lang="en-GB"/>
              <a:t>The broadcasters’ involvement must be supported </a:t>
            </a:r>
            <a:r>
              <a:rPr lang="en-GB" b="1"/>
              <a:t>by contracts or signed binding letters of commitment </a:t>
            </a:r>
            <a:r>
              <a:rPr lang="en-GB"/>
              <a:t>specifying the conditions of their financial involvement, including the licence price and licence period. </a:t>
            </a:r>
            <a:r>
              <a:rPr lang="en-GB">
                <a:cs typeface="+mn-lt"/>
              </a:rPr>
              <a:t/>
            </a:r>
            <a:br>
              <a:rPr lang="en-GB">
                <a:cs typeface="+mn-lt"/>
              </a:rPr>
            </a:br>
            <a:r>
              <a:rPr lang="en-GB"/>
              <a:t>Letters agreeing to possibly buy the work once produced are </a:t>
            </a:r>
            <a:r>
              <a:rPr lang="en-GB" b="1" i="1"/>
              <a:t>not</a:t>
            </a:r>
            <a:r>
              <a:rPr lang="en-GB"/>
              <a:t> considered as binding letters of commitment. </a:t>
            </a:r>
            <a:endParaRPr lang="en-GB">
              <a:cs typeface="Calibri" panose="020F0502020204030204"/>
            </a:endParaRPr>
          </a:p>
          <a:p>
            <a:endParaRPr lang="en-GB"/>
          </a:p>
          <a:p>
            <a:r>
              <a:rPr lang="en-GB" b="1"/>
              <a:t>-&gt; </a:t>
            </a:r>
            <a:r>
              <a:rPr lang="en-GB" kern="1200">
                <a:effectLst/>
              </a:rPr>
              <a:t>The exploitation rights licensed to the broadcasting companies participating in the production have to revert to the producer after a maximum license period of:</a:t>
            </a:r>
            <a:endParaRPr lang="en-GB">
              <a:cs typeface="Calibri" panose="020F0502020204030204"/>
            </a:endParaRPr>
          </a:p>
          <a:p>
            <a:pPr marL="742950" lvl="1" indent="-285750">
              <a:buFont typeface="Arial"/>
              <a:buChar char="•"/>
            </a:pPr>
            <a:r>
              <a:rPr lang="en-GB" kern="1200">
                <a:effectLst/>
              </a:rPr>
              <a:t>7 years if the broadcaster’s participation takes the form of a pre-sale</a:t>
            </a:r>
            <a:endParaRPr lang="en-GB">
              <a:cs typeface="Calibri" panose="020F0502020204030204"/>
            </a:endParaRPr>
          </a:p>
          <a:p>
            <a:pPr marL="742950" lvl="1" indent="-285750">
              <a:buFont typeface="Arial"/>
              <a:buChar char="•"/>
            </a:pPr>
            <a:r>
              <a:rPr lang="en-GB" kern="1200">
                <a:effectLst/>
              </a:rPr>
              <a:t>10 years if the broadcaster’s participation also takes the form of a co-production.</a:t>
            </a:r>
            <a:endParaRPr lang="en-GB">
              <a:cs typeface="Calibri" panose="020F0502020204030204"/>
            </a:endParaRPr>
          </a:p>
          <a:p>
            <a:pPr lvl="1"/>
            <a:r>
              <a:rPr lang="en-GB"/>
              <a:t>  </a:t>
            </a:r>
          </a:p>
          <a:p>
            <a:pPr lvl="1"/>
            <a:r>
              <a:rPr lang="en-GB" b="1" kern="1200">
                <a:effectLst/>
              </a:rPr>
              <a:t>In the case of</a:t>
            </a:r>
            <a:r>
              <a:rPr lang="en-GB" b="1" kern="1200" baseline="0">
                <a:effectLst/>
              </a:rPr>
              <a:t> a co-production deal</a:t>
            </a:r>
            <a:r>
              <a:rPr lang="en-GB" kern="1200">
                <a:effectLst/>
              </a:rPr>
              <a:t>, the contract between the producer and the broadcaster </a:t>
            </a:r>
            <a:r>
              <a:rPr lang="en-GB" b="1" kern="1200">
                <a:effectLst/>
              </a:rPr>
              <a:t>must clearly specify the price and licence term for the pre-sale of the exploitation rights and the conditions for the co-production</a:t>
            </a:r>
            <a:r>
              <a:rPr lang="en-GB" kern="1200">
                <a:effectLst/>
              </a:rPr>
              <a:t>. A co-production between a broadcaster and a TV producer is accepted only if the broadcaster </a:t>
            </a:r>
            <a:r>
              <a:rPr lang="en-GB" b="1" kern="1200">
                <a:effectLst/>
              </a:rPr>
              <a:t>makes a financial investment higher</a:t>
            </a:r>
            <a:r>
              <a:rPr lang="en-GB" kern="1200">
                <a:effectLst/>
              </a:rPr>
              <a:t> than the average investment of the other partners a</a:t>
            </a:r>
            <a:r>
              <a:rPr lang="en-GB" b="1" kern="1200">
                <a:effectLst/>
              </a:rPr>
              <a:t>nd is involved in the organisation and economic handling</a:t>
            </a:r>
            <a:r>
              <a:rPr lang="en-GB" kern="1200">
                <a:effectLst/>
              </a:rPr>
              <a:t> of the production.</a:t>
            </a:r>
            <a:r>
              <a:rPr lang="en-GB"/>
              <a:t> </a:t>
            </a:r>
            <a:endParaRPr lang="en-GB">
              <a:cs typeface="Calibri"/>
            </a:endParaRPr>
          </a:p>
          <a:p>
            <a:pPr marL="0" indent="0">
              <a:buFontTx/>
              <a:buNone/>
            </a:pP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782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A minimum of 40% of the financing of the total estimated production budget must be guaranteed from third party sources of finance (either through direct financing or by advance rights sales) -&gt; change from previous Call (used to be 50%).</a:t>
            </a:r>
          </a:p>
          <a:p>
            <a:r>
              <a:rPr lang="en-GB" sz="1100"/>
              <a:t>Third party sources of finance </a:t>
            </a:r>
            <a:r>
              <a:rPr lang="en-GB" sz="1100" b="1"/>
              <a:t>must be proven by recent signed binding letters of commitment</a:t>
            </a:r>
            <a:r>
              <a:rPr lang="en-GB" sz="1100"/>
              <a:t>, mentioning the </a:t>
            </a:r>
            <a:r>
              <a:rPr lang="en-GB" sz="1100" b="1"/>
              <a:t>action title, the exact amount of the financial contribution, the nature of the rights sold and the license period</a:t>
            </a:r>
            <a:r>
              <a:rPr lang="en-GB" sz="1100"/>
              <a:t>.</a:t>
            </a:r>
            <a:r>
              <a:rPr lang="en-GB"/>
              <a:t> </a:t>
            </a:r>
            <a:endParaRPr lang="en-GB" sz="1100">
              <a:cs typeface="Calibri"/>
            </a:endParaRPr>
          </a:p>
          <a:p>
            <a:endParaRPr lang="en-GB" sz="1100"/>
          </a:p>
          <a:p>
            <a:r>
              <a:rPr lang="en-GB" sz="1100"/>
              <a:t>- Contributions from broadcasters, distributors, funds and equity investors are considered as third party sources of finance.</a:t>
            </a:r>
            <a:r>
              <a:rPr lang="en-GB"/>
              <a:t> </a:t>
            </a:r>
          </a:p>
          <a:p>
            <a:r>
              <a:rPr lang="en-GB" sz="1100"/>
              <a:t>- </a:t>
            </a:r>
            <a:r>
              <a:rPr lang="en-GB"/>
              <a:t>A </a:t>
            </a:r>
            <a:r>
              <a:rPr lang="en-GB" b="1"/>
              <a:t>tax</a:t>
            </a:r>
            <a:r>
              <a:rPr lang="en-GB" sz="1100" b="1"/>
              <a:t> shelter</a:t>
            </a:r>
            <a:r>
              <a:rPr lang="en-GB" sz="1100"/>
              <a:t> might be accepted as a third party source of finance only if confirmed by supporting documents from the competent bodies.</a:t>
            </a:r>
            <a:r>
              <a:rPr lang="en-GB"/>
              <a:t> </a:t>
            </a:r>
            <a:endParaRPr lang="en-GB" sz="1100">
              <a:cs typeface="Calibri"/>
            </a:endParaRPr>
          </a:p>
          <a:p>
            <a:r>
              <a:rPr lang="en-GB" sz="1100"/>
              <a:t>- The producer’s and co-producer’s own investment and the requested MEDIA grant are </a:t>
            </a:r>
            <a:r>
              <a:rPr lang="en-GB" sz="1100" b="1"/>
              <a:t>not</a:t>
            </a:r>
            <a:r>
              <a:rPr lang="en-GB" sz="1100"/>
              <a:t> considered as a third party source of finance and do not enter in the calculation of the minimum 40% of financing in place.</a:t>
            </a:r>
            <a:r>
              <a:rPr lang="en-GB"/>
              <a:t> </a:t>
            </a:r>
            <a:endParaRPr lang="en-GB" sz="1100">
              <a:cs typeface="Calibri"/>
            </a:endParaRPr>
          </a:p>
          <a:p>
            <a:endParaRPr lang="en-GB" sz="1100"/>
          </a:p>
          <a:p>
            <a:r>
              <a:rPr lang="en-GB" sz="1100"/>
              <a:t>If the action is co-produced by several production companies, a co-production contract (or deal-memo) indicating the share of financing, share of rights, share of costs and share of revenues, has to be submitted with the application. </a:t>
            </a:r>
            <a:r>
              <a:rPr lang="en-GB" sz="1100" b="1"/>
              <a:t>Simple letters indicating a co-producer’s financial contribution without further details</a:t>
            </a:r>
            <a:r>
              <a:rPr lang="en-GB" sz="1100"/>
              <a:t> concerning the co-production deal will not be taken into consideration.</a:t>
            </a:r>
            <a:endParaRPr lang="en-GB" sz="1100">
              <a:cs typeface="Calibri"/>
            </a:endParaRPr>
          </a:p>
          <a:p>
            <a:endParaRPr lang="en-IE" sz="1100"/>
          </a:p>
          <a:p>
            <a:pPr>
              <a:defRPr/>
            </a:pPr>
            <a:r>
              <a:rPr lang="en-GB" sz="1100"/>
              <a:t>A minimum of 50% of the total estimated financing must come from countries participating in the MEDIA Strand.</a:t>
            </a:r>
            <a:r>
              <a:rPr lang="en-GB"/>
              <a:t> </a:t>
            </a:r>
            <a:endParaRPr lang="en-GB" sz="1100">
              <a:cs typeface="Calibri"/>
            </a:endParaRPr>
          </a:p>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24</a:t>
            </a:fld>
            <a:endParaRPr lang="en-GB"/>
          </a:p>
        </p:txBody>
      </p:sp>
    </p:spTree>
    <p:extLst>
      <p:ext uri="{BB962C8B-B14F-4D97-AF65-F5344CB8AC3E}">
        <p14:creationId xmlns:p14="http://schemas.microsoft.com/office/powerpoint/2010/main" val="1828970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A minimum of 40% of the financing of the total estimated production budget must be guaranteed from third party sources of finance (either through direct financing or by advance rights sales) -&gt; change from previous Call (used to be 50%).</a:t>
            </a:r>
          </a:p>
          <a:p>
            <a:r>
              <a:rPr lang="en-GB" sz="1100"/>
              <a:t>Third party sources of finance </a:t>
            </a:r>
            <a:r>
              <a:rPr lang="en-GB" sz="1100" b="1"/>
              <a:t>must be proven by recent signed binding letters of commitment</a:t>
            </a:r>
            <a:r>
              <a:rPr lang="en-GB" sz="1100"/>
              <a:t>, mentioning the </a:t>
            </a:r>
            <a:r>
              <a:rPr lang="en-GB" sz="1100" b="1"/>
              <a:t>action title, the exact amount of the financial contribution, the nature of the rights sold and the license period</a:t>
            </a:r>
            <a:r>
              <a:rPr lang="en-GB" sz="1100"/>
              <a:t>.</a:t>
            </a:r>
            <a:r>
              <a:rPr lang="en-GB"/>
              <a:t> </a:t>
            </a:r>
            <a:endParaRPr lang="en-GB" sz="1100">
              <a:cs typeface="Calibri"/>
            </a:endParaRPr>
          </a:p>
          <a:p>
            <a:endParaRPr lang="en-GB" sz="1100"/>
          </a:p>
          <a:p>
            <a:r>
              <a:rPr lang="en-GB" sz="1100"/>
              <a:t>- Contributions from broadcasters, distributors, funds and equity investors are considered as third party sources of finance.</a:t>
            </a:r>
            <a:r>
              <a:rPr lang="en-GB"/>
              <a:t> </a:t>
            </a:r>
          </a:p>
          <a:p>
            <a:r>
              <a:rPr lang="en-GB" sz="1100"/>
              <a:t>- </a:t>
            </a:r>
            <a:r>
              <a:rPr lang="en-GB"/>
              <a:t>A </a:t>
            </a:r>
            <a:r>
              <a:rPr lang="en-GB" b="1"/>
              <a:t>tax</a:t>
            </a:r>
            <a:r>
              <a:rPr lang="en-GB" sz="1100" b="1"/>
              <a:t> shelter</a:t>
            </a:r>
            <a:r>
              <a:rPr lang="en-GB" sz="1100"/>
              <a:t> might be accepted as a third party source of finance only if confirmed by supporting documents from the competent bodies.</a:t>
            </a:r>
            <a:r>
              <a:rPr lang="en-GB"/>
              <a:t> </a:t>
            </a:r>
            <a:endParaRPr lang="en-GB" sz="1100">
              <a:cs typeface="Calibri"/>
            </a:endParaRPr>
          </a:p>
          <a:p>
            <a:r>
              <a:rPr lang="en-GB" sz="1100"/>
              <a:t>- The producer’s and co-producer’s own investment and the requested MEDIA grant are </a:t>
            </a:r>
            <a:r>
              <a:rPr lang="en-GB" sz="1100" b="1"/>
              <a:t>not</a:t>
            </a:r>
            <a:r>
              <a:rPr lang="en-GB" sz="1100"/>
              <a:t> considered as a third party source of finance and do not enter in the calculation of the minimum 40% of financing in place.</a:t>
            </a:r>
            <a:r>
              <a:rPr lang="en-GB"/>
              <a:t> </a:t>
            </a:r>
            <a:endParaRPr lang="en-GB" sz="1100">
              <a:cs typeface="Calibri"/>
            </a:endParaRPr>
          </a:p>
          <a:p>
            <a:endParaRPr lang="en-GB" sz="1100"/>
          </a:p>
          <a:p>
            <a:r>
              <a:rPr lang="en-GB" sz="1100"/>
              <a:t>If the action is co-produced by several production companies, a co-production contract (or deal-memo) indicating the share of financing, share of rights, share of costs and share of revenues, has to be submitted with the application. </a:t>
            </a:r>
            <a:r>
              <a:rPr lang="en-GB" sz="1100" b="1"/>
              <a:t>Simple letters indicating a co-producer’s financial contribution without further details</a:t>
            </a:r>
            <a:r>
              <a:rPr lang="en-GB" sz="1100"/>
              <a:t> concerning the co-production deal will not be taken into consideration.</a:t>
            </a:r>
            <a:endParaRPr lang="en-GB" sz="1100">
              <a:cs typeface="Calibri"/>
            </a:endParaRPr>
          </a:p>
          <a:p>
            <a:endParaRPr lang="en-IE" sz="1100"/>
          </a:p>
          <a:p>
            <a:pPr>
              <a:defRPr/>
            </a:pPr>
            <a:r>
              <a:rPr lang="en-GB" sz="1100"/>
              <a:t>A minimum of 50% of the total estimated financing must come from countries participating in the MEDIA Strand.</a:t>
            </a:r>
            <a:r>
              <a:rPr lang="en-GB"/>
              <a:t> </a:t>
            </a:r>
            <a:endParaRPr lang="en-GB" sz="1100">
              <a:cs typeface="Calibri"/>
            </a:endParaRPr>
          </a:p>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146535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List of ineligible projects are defined in the Call document.</a:t>
            </a:r>
          </a:p>
          <a:p>
            <a:endParaRPr lang="fr-BE" dirty="0" smtClean="0"/>
          </a:p>
          <a:p>
            <a:r>
              <a:rPr lang="fr-BE" dirty="0" err="1" smtClean="0"/>
              <a:t>Please</a:t>
            </a:r>
            <a:r>
              <a:rPr lang="fr-BE" dirty="0" smtClean="0"/>
              <a:t> </a:t>
            </a:r>
            <a:r>
              <a:rPr lang="fr-BE" dirty="0" err="1"/>
              <a:t>pay</a:t>
            </a:r>
            <a:r>
              <a:rPr lang="fr-BE" dirty="0"/>
              <a:t> attention to the </a:t>
            </a:r>
            <a:r>
              <a:rPr lang="fr-BE" dirty="0" err="1"/>
              <a:t>fact</a:t>
            </a:r>
            <a:r>
              <a:rPr lang="fr-BE" dirty="0"/>
              <a:t> </a:t>
            </a:r>
            <a:r>
              <a:rPr lang="fr-BE" dirty="0" err="1"/>
              <a:t>that</a:t>
            </a:r>
            <a:r>
              <a:rPr lang="fr-BE" dirty="0"/>
              <a:t> the </a:t>
            </a:r>
            <a:r>
              <a:rPr lang="fr-BE" dirty="0" err="1" smtClean="0"/>
              <a:t>following</a:t>
            </a:r>
            <a:r>
              <a:rPr lang="fr-BE" dirty="0" smtClean="0"/>
              <a:t> </a:t>
            </a:r>
            <a:r>
              <a:rPr lang="fr-BE" dirty="0"/>
              <a:t>are </a:t>
            </a:r>
            <a:r>
              <a:rPr lang="fr-BE" dirty="0" err="1"/>
              <a:t>ineligible</a:t>
            </a:r>
            <a:r>
              <a:rPr lang="fr-BE" dirty="0"/>
              <a:t>: </a:t>
            </a:r>
            <a:endParaRPr lang="en-US" dirty="0"/>
          </a:p>
          <a:p>
            <a:endParaRPr lang="fr-BE" dirty="0">
              <a:cs typeface="Calibri"/>
            </a:endParaRPr>
          </a:p>
          <a:p>
            <a:pPr marL="161643" indent="-161643">
              <a:buFont typeface="Arial"/>
              <a:buChar char="•"/>
            </a:pPr>
            <a:r>
              <a:rPr lang="fr-BE" dirty="0" err="1"/>
              <a:t>Projects</a:t>
            </a:r>
            <a:r>
              <a:rPr lang="fr-BE" dirty="0"/>
              <a:t> </a:t>
            </a:r>
            <a:r>
              <a:rPr lang="fr-BE" dirty="0" err="1"/>
              <a:t>already</a:t>
            </a:r>
            <a:r>
              <a:rPr lang="fr-BE" dirty="0"/>
              <a:t> </a:t>
            </a:r>
            <a:r>
              <a:rPr lang="fr-BE" dirty="0" err="1"/>
              <a:t>financed</a:t>
            </a:r>
            <a:r>
              <a:rPr lang="fr-BE" dirty="0"/>
              <a:t> by </a:t>
            </a:r>
            <a:r>
              <a:rPr lang="fr-BE" b="1" dirty="0" err="1"/>
              <a:t>Eurimages</a:t>
            </a:r>
            <a:endParaRPr lang="fr-BE" b="1" dirty="0">
              <a:cs typeface="Calibri"/>
            </a:endParaRPr>
          </a:p>
          <a:p>
            <a:pPr marL="161643" indent="-161643">
              <a:buFont typeface="Arial"/>
              <a:buChar char="•"/>
            </a:pPr>
            <a:r>
              <a:rPr lang="fr-BE" dirty="0"/>
              <a:t>Productions </a:t>
            </a:r>
            <a:r>
              <a:rPr lang="fr-BE" dirty="0" err="1"/>
              <a:t>originally</a:t>
            </a:r>
            <a:r>
              <a:rPr lang="fr-BE" dirty="0"/>
              <a:t> </a:t>
            </a:r>
            <a:r>
              <a:rPr lang="fr-BE" dirty="0" err="1"/>
              <a:t>intended</a:t>
            </a:r>
            <a:r>
              <a:rPr lang="fr-BE" dirty="0"/>
              <a:t> as </a:t>
            </a:r>
            <a:r>
              <a:rPr lang="fr-BE" b="1" dirty="0" err="1"/>
              <a:t>cinema</a:t>
            </a:r>
            <a:r>
              <a:rPr lang="fr-BE" b="1" dirty="0"/>
              <a:t> </a:t>
            </a:r>
            <a:r>
              <a:rPr lang="fr-BE" b="1" dirty="0" err="1"/>
              <a:t>works</a:t>
            </a:r>
            <a:r>
              <a:rPr lang="fr-BE" dirty="0"/>
              <a:t> (</a:t>
            </a:r>
            <a:r>
              <a:rPr lang="fr-BE" dirty="0" err="1"/>
              <a:t>e.g</a:t>
            </a:r>
            <a:r>
              <a:rPr lang="fr-BE" dirty="0"/>
              <a:t>. </a:t>
            </a:r>
            <a:r>
              <a:rPr lang="fr-BE" dirty="0" err="1"/>
              <a:t>several</a:t>
            </a:r>
            <a:r>
              <a:rPr lang="fr-BE" dirty="0"/>
              <a:t> </a:t>
            </a:r>
            <a:r>
              <a:rPr lang="fr-BE" dirty="0" err="1"/>
              <a:t>theatrical</a:t>
            </a:r>
            <a:r>
              <a:rPr lang="fr-BE" dirty="0"/>
              <a:t> </a:t>
            </a:r>
            <a:r>
              <a:rPr lang="fr-BE" dirty="0" err="1"/>
              <a:t>distributors</a:t>
            </a:r>
            <a:r>
              <a:rPr lang="fr-BE" dirty="0"/>
              <a:t> and/or an international sales agent </a:t>
            </a:r>
            <a:r>
              <a:rPr lang="fr-BE" dirty="0" err="1"/>
              <a:t>involved</a:t>
            </a:r>
            <a:r>
              <a:rPr lang="fr-BE" dirty="0"/>
              <a:t>) </a:t>
            </a:r>
            <a:endParaRPr lang="fr-BE" dirty="0">
              <a:cs typeface="Calibri"/>
            </a:endParaRPr>
          </a:p>
          <a:p>
            <a:endParaRPr lang="fr-BE" baseline="0"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26</a:t>
            </a:fld>
            <a:endParaRPr lang="en-GB"/>
          </a:p>
        </p:txBody>
      </p:sp>
    </p:spTree>
    <p:extLst>
      <p:ext uri="{BB962C8B-B14F-4D97-AF65-F5344CB8AC3E}">
        <p14:creationId xmlns:p14="http://schemas.microsoft.com/office/powerpoint/2010/main" val="393444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IE" dirty="0" smtClean="0"/>
              <a:t>The </a:t>
            </a:r>
            <a:r>
              <a:rPr lang="en-IE" b="1" dirty="0"/>
              <a:t>MEDIA grant </a:t>
            </a:r>
            <a:r>
              <a:rPr lang="en-IE" dirty="0"/>
              <a:t>will take the form of a </a:t>
            </a:r>
            <a:r>
              <a:rPr lang="en-IE" b="1" dirty="0"/>
              <a:t>customised lump sum</a:t>
            </a:r>
            <a:endParaRPr lang="en-US" b="1" dirty="0"/>
          </a:p>
          <a:p>
            <a:pPr>
              <a:defRPr/>
            </a:pPr>
            <a:endParaRPr lang="en-IE" dirty="0" smtClean="0"/>
          </a:p>
          <a:p>
            <a:pPr>
              <a:defRPr/>
            </a:pPr>
            <a:r>
              <a:rPr lang="en-IE" dirty="0" smtClean="0"/>
              <a:t>This </a:t>
            </a:r>
            <a:r>
              <a:rPr lang="en-IE" dirty="0"/>
              <a:t>means that applicants will submit their applications with an </a:t>
            </a:r>
            <a:r>
              <a:rPr lang="en-IE" b="1" dirty="0"/>
              <a:t>estimated project budget</a:t>
            </a:r>
            <a:r>
              <a:rPr lang="en-IE" dirty="0"/>
              <a:t>. The </a:t>
            </a:r>
            <a:r>
              <a:rPr lang="en-IE" b="1" dirty="0"/>
              <a:t>grant amount will be </a:t>
            </a:r>
            <a:r>
              <a:rPr lang="en-IE" b="1" dirty="0" smtClean="0"/>
              <a:t>established </a:t>
            </a:r>
            <a:r>
              <a:rPr lang="en-IE" dirty="0"/>
              <a:t>on the basis </a:t>
            </a:r>
            <a:r>
              <a:rPr lang="en-IE" b="1" dirty="0"/>
              <a:t>of the estimated project budget and application</a:t>
            </a:r>
            <a:r>
              <a:rPr lang="en-IE" dirty="0"/>
              <a:t>. </a:t>
            </a:r>
            <a:endParaRPr lang="en-US" dirty="0">
              <a:cs typeface="Calibri" panose="020F0502020204030204"/>
            </a:endParaRPr>
          </a:p>
          <a:p>
            <a:endParaRPr lang="en-IE" dirty="0" smtClean="0"/>
          </a:p>
          <a:p>
            <a:r>
              <a:rPr lang="en-IE" dirty="0" smtClean="0"/>
              <a:t>Contracted </a:t>
            </a:r>
            <a:r>
              <a:rPr lang="en-IE" dirty="0"/>
              <a:t>projects will receive the </a:t>
            </a:r>
            <a:r>
              <a:rPr lang="en-IE" b="1" dirty="0"/>
              <a:t>final grant on the basis of the produced final product</a:t>
            </a:r>
            <a:r>
              <a:rPr lang="en-IE" dirty="0"/>
              <a:t>, which will no longer be linked </a:t>
            </a:r>
            <a:r>
              <a:rPr lang="en-IE" dirty="0" smtClean="0"/>
              <a:t>to final </a:t>
            </a:r>
            <a:r>
              <a:rPr lang="en-IE" dirty="0"/>
              <a:t>costs.</a:t>
            </a:r>
            <a:endParaRPr lang="en-US" dirty="0">
              <a:cs typeface="Calibri" panose="020F0502020204030204"/>
            </a:endParaRPr>
          </a:p>
          <a:p>
            <a:endParaRPr lang="en-IE" dirty="0" smtClean="0"/>
          </a:p>
          <a:p>
            <a:pPr defTabSz="862096">
              <a:defRPr/>
            </a:pPr>
            <a:r>
              <a:rPr lang="en-GB" sz="1100" b="1" dirty="0"/>
              <a:t>Co-financing rate of </a:t>
            </a:r>
            <a:r>
              <a:rPr lang="en-GB" sz="1100" b="1" dirty="0" smtClean="0"/>
              <a:t>20%</a:t>
            </a:r>
            <a:endParaRPr lang="en-GB" sz="1100" b="1" dirty="0"/>
          </a:p>
          <a:p>
            <a:pPr defTabSz="862096">
              <a:defRPr/>
            </a:pPr>
            <a:endParaRPr lang="en-IE" dirty="0" smtClean="0"/>
          </a:p>
          <a:p>
            <a:r>
              <a:rPr lang="en-IE" dirty="0" smtClean="0"/>
              <a:t>The maximum EU grant</a:t>
            </a:r>
            <a:r>
              <a:rPr lang="en-IE" baseline="0" dirty="0" smtClean="0"/>
              <a:t> is:</a:t>
            </a:r>
          </a:p>
          <a:p>
            <a:pPr marL="161643" indent="-161643">
              <a:buFont typeface="Arial" panose="020B0604020202020204" pitchFamily="34" charset="0"/>
              <a:buChar char="•"/>
            </a:pPr>
            <a:r>
              <a:rPr lang="en-IE" sz="1100" dirty="0"/>
              <a:t>300.000 EUR for Creative documentaries</a:t>
            </a:r>
          </a:p>
          <a:p>
            <a:pPr marL="161643" indent="-161643">
              <a:buFont typeface="Arial" panose="020B0604020202020204" pitchFamily="34" charset="0"/>
              <a:buChar char="•"/>
            </a:pPr>
            <a:r>
              <a:rPr lang="en-IE" sz="1100" dirty="0"/>
              <a:t>500.000 EUR for Animation</a:t>
            </a:r>
          </a:p>
          <a:p>
            <a:pPr marL="161643" indent="-161643">
              <a:buFont typeface="Arial" panose="020B0604020202020204" pitchFamily="34" charset="0"/>
              <a:buChar char="•"/>
            </a:pPr>
            <a:r>
              <a:rPr lang="en-GB" sz="1100" dirty="0"/>
              <a:t>For drama: 3 different maximum EU grants up to 2M, depending on the eligible production budget: </a:t>
            </a:r>
          </a:p>
          <a:p>
            <a:pPr marL="592691" lvl="1" indent="-161643">
              <a:buFont typeface="Arial" panose="020B0604020202020204" pitchFamily="34" charset="0"/>
              <a:buChar char="•"/>
            </a:pPr>
            <a:r>
              <a:rPr lang="en-IE" sz="1100" dirty="0"/>
              <a:t>500.000 EUR if </a:t>
            </a:r>
            <a:r>
              <a:rPr lang="en-IE" sz="1100" dirty="0" err="1"/>
              <a:t>elig</a:t>
            </a:r>
            <a:r>
              <a:rPr lang="en-IE" sz="1100" dirty="0"/>
              <a:t>. budget less than 10M</a:t>
            </a:r>
          </a:p>
          <a:p>
            <a:pPr marL="592691" lvl="1" indent="-161643">
              <a:buFont typeface="Arial" panose="020B0604020202020204" pitchFamily="34" charset="0"/>
              <a:buChar char="•"/>
            </a:pPr>
            <a:r>
              <a:rPr lang="en-IE" sz="1100" dirty="0"/>
              <a:t>1M EUR if </a:t>
            </a:r>
            <a:r>
              <a:rPr lang="en-IE" sz="1100" dirty="0" err="1"/>
              <a:t>elig</a:t>
            </a:r>
            <a:r>
              <a:rPr lang="en-IE" sz="1100" dirty="0"/>
              <a:t>. budget between 10-20M EUR</a:t>
            </a:r>
          </a:p>
          <a:p>
            <a:pPr marL="592691" lvl="1" indent="-161643">
              <a:buFont typeface="Arial" panose="020B0604020202020204" pitchFamily="34" charset="0"/>
              <a:buChar char="•"/>
            </a:pPr>
            <a:r>
              <a:rPr lang="en-IE" sz="1100" dirty="0"/>
              <a:t>2M EUR if </a:t>
            </a:r>
            <a:r>
              <a:rPr lang="en-IE" sz="1100" dirty="0" err="1"/>
              <a:t>elig</a:t>
            </a:r>
            <a:r>
              <a:rPr lang="en-IE" sz="1100" dirty="0"/>
              <a:t>. budget more than 20M EUR</a:t>
            </a:r>
            <a:endParaRPr lang="en-GB" sz="1100" dirty="0"/>
          </a:p>
          <a:p>
            <a:endParaRPr lang="en-GB" dirty="0" smtClean="0"/>
          </a:p>
          <a:p>
            <a:r>
              <a:rPr lang="fr-BE" sz="1100" b="1" dirty="0" err="1"/>
              <a:t>Pre-financing</a:t>
            </a:r>
            <a:r>
              <a:rPr lang="fr-BE" sz="1100" b="1" dirty="0"/>
              <a:t>: </a:t>
            </a:r>
            <a:r>
              <a:rPr lang="fr-BE" sz="1100" b="1" dirty="0" err="1"/>
              <a:t>normally</a:t>
            </a:r>
            <a:r>
              <a:rPr lang="fr-BE" sz="1100" b="1" dirty="0"/>
              <a:t> 60%</a:t>
            </a:r>
            <a:r>
              <a:rPr lang="fr-BE" sz="1100" dirty="0"/>
              <a:t> (all </a:t>
            </a:r>
            <a:r>
              <a:rPr lang="fr-BE" sz="1100" dirty="0" err="1"/>
              <a:t>payments</a:t>
            </a:r>
            <a:r>
              <a:rPr lang="fr-BE" sz="1100" dirty="0"/>
              <a:t> via </a:t>
            </a:r>
            <a:r>
              <a:rPr lang="fr-BE" sz="1100" dirty="0" err="1"/>
              <a:t>coordinator</a:t>
            </a:r>
            <a:r>
              <a:rPr lang="fr-BE" sz="1100" dirty="0"/>
              <a:t>)</a:t>
            </a:r>
            <a:endParaRPr lang="en-GB" sz="1100" dirty="0"/>
          </a:p>
        </p:txBody>
      </p:sp>
      <p:sp>
        <p:nvSpPr>
          <p:cNvPr id="4" name="Slide Number Placeholder 3"/>
          <p:cNvSpPr>
            <a:spLocks noGrp="1"/>
          </p:cNvSpPr>
          <p:nvPr>
            <p:ph type="sldNum" sz="quarter" idx="10"/>
          </p:nvPr>
        </p:nvSpPr>
        <p:spPr/>
        <p:txBody>
          <a:bodyPr/>
          <a:lstStyle/>
          <a:p>
            <a:fld id="{59CF2995-AB43-4B7C-B8CD-9DC7C3692A9C}" type="slidenum">
              <a:rPr lang="en-GB" smtClean="0"/>
              <a:t>27</a:t>
            </a:fld>
            <a:endParaRPr lang="en-GB"/>
          </a:p>
        </p:txBody>
      </p:sp>
    </p:spTree>
    <p:extLst>
      <p:ext uri="{BB962C8B-B14F-4D97-AF65-F5344CB8AC3E}">
        <p14:creationId xmlns:p14="http://schemas.microsoft.com/office/powerpoint/2010/main" val="39891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Basically, companies belonging to a same group. In the application form, the following details on control can be found:</a:t>
            </a:r>
          </a:p>
          <a:p>
            <a:r>
              <a:rPr lang="en-US" sz="1100" b="1" dirty="0"/>
              <a:t>Legal entity A controls legal entity B if:</a:t>
            </a:r>
          </a:p>
          <a:p>
            <a:r>
              <a:rPr lang="en-US" sz="1100" b="1" dirty="0"/>
              <a:t>A, directly or indirectly, holds more than 50% of the nominal value of the issued share capital or a majority of the voting rights of the shareholders or associates of B, or</a:t>
            </a:r>
          </a:p>
          <a:p>
            <a:r>
              <a:rPr lang="en-US" sz="1100" b="1" dirty="0"/>
              <a:t>A, directly or indirectly, holds in fact or in law the decision-making powers in B.</a:t>
            </a:r>
          </a:p>
          <a:p>
            <a:r>
              <a:rPr lang="en-US" sz="1100" dirty="0"/>
              <a:t>The following relationships between legal entities shall not in themselves be deemed to constitute controlling relationships:</a:t>
            </a:r>
          </a:p>
          <a:p>
            <a:r>
              <a:rPr lang="en-US" sz="1100" dirty="0"/>
              <a:t>the same public investment corporation, institutional investor or venture-capital company has a direct or indirect holding of more than 50% of the nominal value of the issued share capital or a majority of voting rights of the shareholders or associates</a:t>
            </a:r>
          </a:p>
          <a:p>
            <a:r>
              <a:rPr lang="en-US" sz="1100" dirty="0"/>
              <a:t>the legal entities concerned are owned or supervised by the same public body.</a:t>
            </a:r>
          </a:p>
          <a:p>
            <a:r>
              <a:rPr lang="en-US" sz="1100" dirty="0"/>
              <a:t>To be honest, we need to feel our way around this new concept as well. My understanding is that affiliated entities will be validated (PIC validation) by REA, as all other companies, and they will confirm the existence of this 'control'.</a:t>
            </a:r>
          </a:p>
          <a:p>
            <a:endParaRPr lang="fr-BE" baseline="0" dirty="0"/>
          </a:p>
        </p:txBody>
      </p:sp>
      <p:sp>
        <p:nvSpPr>
          <p:cNvPr id="4" name="Slide Number Placeholder 3"/>
          <p:cNvSpPr>
            <a:spLocks noGrp="1"/>
          </p:cNvSpPr>
          <p:nvPr>
            <p:ph type="sldNum" sz="quarter" idx="10"/>
          </p:nvPr>
        </p:nvSpPr>
        <p:spPr/>
        <p:txBody>
          <a:bodyPr/>
          <a:lstStyle/>
          <a:p>
            <a:fld id="{59CF2995-AB43-4B7C-B8CD-9DC7C3692A9C}" type="slidenum">
              <a:rPr lang="en-GB" smtClean="0"/>
              <a:t>28</a:t>
            </a:fld>
            <a:endParaRPr lang="en-GB"/>
          </a:p>
        </p:txBody>
      </p:sp>
    </p:spTree>
    <p:extLst>
      <p:ext uri="{BB962C8B-B14F-4D97-AF65-F5344CB8AC3E}">
        <p14:creationId xmlns:p14="http://schemas.microsoft.com/office/powerpoint/2010/main" val="4066425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Basically, companies belonging to a same group. In the application form, the following details on control can be found:</a:t>
            </a:r>
          </a:p>
          <a:p>
            <a:r>
              <a:rPr lang="en-US" sz="1100" b="1" dirty="0"/>
              <a:t>Legal entity A controls legal entity B if:</a:t>
            </a:r>
          </a:p>
          <a:p>
            <a:r>
              <a:rPr lang="en-US" sz="1100" b="1" dirty="0"/>
              <a:t>A, directly or indirectly, holds more than 50% of the nominal value of the issued share capital or a majority of the voting rights of the shareholders or associates of B, or</a:t>
            </a:r>
          </a:p>
          <a:p>
            <a:r>
              <a:rPr lang="en-US" sz="1100" b="1" dirty="0"/>
              <a:t>A, directly or indirectly, holds in fact or in law the decision-making powers in B.</a:t>
            </a:r>
          </a:p>
          <a:p>
            <a:r>
              <a:rPr lang="en-US" sz="1100" dirty="0"/>
              <a:t>The following relationships between legal entities shall not in themselves be deemed to constitute controlling relationships:</a:t>
            </a:r>
          </a:p>
          <a:p>
            <a:r>
              <a:rPr lang="en-US" sz="1100" dirty="0"/>
              <a:t>the same public investment corporation, institutional investor or venture-capital company has a direct or indirect holding of more than 50% of the nominal value of the issued share capital or a majority of voting rights of the shareholders or associates</a:t>
            </a:r>
          </a:p>
          <a:p>
            <a:r>
              <a:rPr lang="en-US" sz="1100" dirty="0"/>
              <a:t>the legal entities concerned are owned or supervised by the same public body.</a:t>
            </a:r>
          </a:p>
          <a:p>
            <a:r>
              <a:rPr lang="en-US" sz="1100" dirty="0"/>
              <a:t>To be honest, we need to feel our way around this new concept as well. My understanding is that affiliated entities will be validated (PIC validation) by REA, as all other companies, and they will confirm the existence of this 'control'.</a:t>
            </a:r>
          </a:p>
          <a:p>
            <a:endParaRPr lang="fr-BE" baseline="0" dirty="0"/>
          </a:p>
        </p:txBody>
      </p:sp>
      <p:sp>
        <p:nvSpPr>
          <p:cNvPr id="4" name="Slide Number Placeholder 3"/>
          <p:cNvSpPr>
            <a:spLocks noGrp="1"/>
          </p:cNvSpPr>
          <p:nvPr>
            <p:ph type="sldNum" sz="quarter" idx="10"/>
          </p:nvPr>
        </p:nvSpPr>
        <p:spPr/>
        <p:txBody>
          <a:bodyPr/>
          <a:lstStyle/>
          <a:p>
            <a:fld id="{59CF2995-AB43-4B7C-B8CD-9DC7C3692A9C}" type="slidenum">
              <a:rPr lang="en-GB" smtClean="0"/>
              <a:t>29</a:t>
            </a:fld>
            <a:endParaRPr lang="en-GB"/>
          </a:p>
        </p:txBody>
      </p:sp>
    </p:spTree>
    <p:extLst>
      <p:ext uri="{BB962C8B-B14F-4D97-AF65-F5344CB8AC3E}">
        <p14:creationId xmlns:p14="http://schemas.microsoft.com/office/powerpoint/2010/main" val="269266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30</a:t>
            </a:fld>
            <a:endParaRPr lang="en-GB"/>
          </a:p>
        </p:txBody>
      </p:sp>
    </p:spTree>
    <p:extLst>
      <p:ext uri="{BB962C8B-B14F-4D97-AF65-F5344CB8AC3E}">
        <p14:creationId xmlns:p14="http://schemas.microsoft.com/office/powerpoint/2010/main" val="1972911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32</a:t>
            </a:fld>
            <a:endParaRPr lang="en-GB"/>
          </a:p>
        </p:txBody>
      </p:sp>
    </p:spTree>
    <p:extLst>
      <p:ext uri="{BB962C8B-B14F-4D97-AF65-F5344CB8AC3E}">
        <p14:creationId xmlns:p14="http://schemas.microsoft.com/office/powerpoint/2010/main" val="4257204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err="1"/>
              <a:t>Next</a:t>
            </a:r>
            <a:r>
              <a:rPr lang="fr-BE" baseline="0" dirty="0"/>
              <a:t> to the </a:t>
            </a:r>
            <a:r>
              <a:rPr lang="fr-BE" baseline="0" dirty="0" err="1"/>
              <a:t>eligibility</a:t>
            </a:r>
            <a:r>
              <a:rPr lang="fr-BE" baseline="0" dirty="0"/>
              <a:t> </a:t>
            </a:r>
            <a:r>
              <a:rPr lang="fr-BE" baseline="0" dirty="0" err="1"/>
              <a:t>criteria</a:t>
            </a:r>
            <a:r>
              <a:rPr lang="fr-BE" baseline="0" dirty="0"/>
              <a:t>, applications </a:t>
            </a:r>
            <a:r>
              <a:rPr lang="fr-BE" baseline="0" dirty="0" err="1"/>
              <a:t>will</a:t>
            </a:r>
            <a:r>
              <a:rPr lang="fr-BE" baseline="0" dirty="0"/>
              <a:t> </a:t>
            </a:r>
            <a:r>
              <a:rPr lang="fr-BE" baseline="0" dirty="0" err="1"/>
              <a:t>be</a:t>
            </a:r>
            <a:r>
              <a:rPr lang="fr-BE" baseline="0" dirty="0"/>
              <a:t> </a:t>
            </a:r>
            <a:r>
              <a:rPr lang="fr-BE" baseline="0" dirty="0" err="1"/>
              <a:t>verified</a:t>
            </a:r>
            <a:r>
              <a:rPr lang="fr-BE" baseline="0" dirty="0"/>
              <a:t> </a:t>
            </a:r>
            <a:r>
              <a:rPr lang="fr-BE" baseline="0" dirty="0" err="1"/>
              <a:t>against</a:t>
            </a:r>
            <a:r>
              <a:rPr lang="fr-BE" baseline="0" dirty="0"/>
              <a:t> a set of </a:t>
            </a:r>
            <a:r>
              <a:rPr lang="fr-BE" baseline="0" dirty="0" err="1"/>
              <a:t>other</a:t>
            </a:r>
            <a:r>
              <a:rPr lang="fr-BE" baseline="0" dirty="0"/>
              <a:t> conditions. </a:t>
            </a:r>
          </a:p>
          <a:p>
            <a:r>
              <a:rPr lang="fr-BE" baseline="0" dirty="0"/>
              <a:t>First of all, </a:t>
            </a:r>
            <a:r>
              <a:rPr lang="fr-BE" baseline="0" dirty="0" err="1"/>
              <a:t>we</a:t>
            </a:r>
            <a:r>
              <a:rPr lang="fr-BE" baseline="0" dirty="0"/>
              <a:t> </a:t>
            </a:r>
            <a:r>
              <a:rPr lang="fr-BE" baseline="0" dirty="0" err="1"/>
              <a:t>will</a:t>
            </a:r>
            <a:r>
              <a:rPr lang="fr-BE" baseline="0" dirty="0"/>
              <a:t> </a:t>
            </a:r>
            <a:r>
              <a:rPr lang="fr-BE" baseline="0" dirty="0" err="1"/>
              <a:t>verify</a:t>
            </a:r>
            <a:r>
              <a:rPr lang="fr-BE" baseline="0" dirty="0"/>
              <a:t> </a:t>
            </a:r>
            <a:r>
              <a:rPr lang="fr-BE" baseline="0" dirty="0" err="1"/>
              <a:t>whether</a:t>
            </a:r>
            <a:r>
              <a:rPr lang="fr-BE" baseline="0" dirty="0"/>
              <a:t> the </a:t>
            </a:r>
            <a:r>
              <a:rPr lang="fr-BE" baseline="0" dirty="0" err="1"/>
              <a:t>applicants</a:t>
            </a:r>
            <a:r>
              <a:rPr lang="fr-BE" baseline="0" dirty="0"/>
              <a:t> have the </a:t>
            </a:r>
            <a:r>
              <a:rPr lang="fr-BE" baseline="0" dirty="0" err="1"/>
              <a:t>financial</a:t>
            </a:r>
            <a:r>
              <a:rPr lang="fr-BE" baseline="0" dirty="0"/>
              <a:t> </a:t>
            </a:r>
            <a:r>
              <a:rPr lang="fr-BE" baseline="0" dirty="0" err="1"/>
              <a:t>capacity</a:t>
            </a:r>
            <a:r>
              <a:rPr lang="fr-BE" baseline="0" dirty="0"/>
              <a:t> to </a:t>
            </a:r>
            <a:r>
              <a:rPr lang="fr-BE" baseline="0" dirty="0" err="1"/>
              <a:t>implement</a:t>
            </a:r>
            <a:r>
              <a:rPr lang="fr-BE" baseline="0" dirty="0"/>
              <a:t> the action. This </a:t>
            </a:r>
            <a:r>
              <a:rPr lang="fr-BE" baseline="0" dirty="0" err="1"/>
              <a:t>means</a:t>
            </a:r>
            <a:r>
              <a:rPr lang="fr-BE" baseline="0" dirty="0"/>
              <a:t> </a:t>
            </a:r>
            <a:r>
              <a:rPr lang="fr-BE" baseline="0" dirty="0" err="1"/>
              <a:t>that</a:t>
            </a:r>
            <a:r>
              <a:rPr lang="fr-BE" baseline="0" dirty="0"/>
              <a:t> </a:t>
            </a:r>
            <a:r>
              <a:rPr lang="fr-BE" baseline="0" dirty="0" err="1"/>
              <a:t>they</a:t>
            </a:r>
            <a:r>
              <a:rPr lang="fr-BE" baseline="0" dirty="0"/>
              <a:t> must have stable and </a:t>
            </a:r>
            <a:r>
              <a:rPr lang="fr-BE" baseline="0" dirty="0" err="1"/>
              <a:t>sufficient</a:t>
            </a:r>
            <a:r>
              <a:rPr lang="fr-BE" baseline="0" dirty="0"/>
              <a:t> </a:t>
            </a:r>
            <a:r>
              <a:rPr lang="fr-BE" baseline="0" dirty="0" err="1"/>
              <a:t>resources</a:t>
            </a:r>
            <a:r>
              <a:rPr lang="fr-BE" baseline="0" dirty="0"/>
              <a:t> to </a:t>
            </a:r>
            <a:r>
              <a:rPr lang="fr-BE" baseline="0" dirty="0" err="1"/>
              <a:t>implement</a:t>
            </a:r>
            <a:r>
              <a:rPr lang="fr-BE" baseline="0" dirty="0"/>
              <a:t> the </a:t>
            </a:r>
            <a:r>
              <a:rPr lang="fr-BE" baseline="0" dirty="0" err="1"/>
              <a:t>project</a:t>
            </a:r>
            <a:r>
              <a:rPr lang="fr-BE" baseline="0" dirty="0"/>
              <a:t> and </a:t>
            </a:r>
            <a:r>
              <a:rPr lang="fr-BE" baseline="0" dirty="0" err="1"/>
              <a:t>contribute</a:t>
            </a:r>
            <a:r>
              <a:rPr lang="fr-BE" baseline="0" dirty="0"/>
              <a:t> </a:t>
            </a:r>
            <a:r>
              <a:rPr lang="fr-BE" baseline="0" dirty="0" err="1"/>
              <a:t>their</a:t>
            </a:r>
            <a:r>
              <a:rPr lang="fr-BE" baseline="0" dirty="0"/>
              <a:t> </a:t>
            </a:r>
            <a:r>
              <a:rPr lang="fr-BE" baseline="0" dirty="0" err="1"/>
              <a:t>share</a:t>
            </a:r>
            <a:r>
              <a:rPr lang="fr-BE" baseline="0" dirty="0"/>
              <a:t> of the </a:t>
            </a:r>
            <a:r>
              <a:rPr lang="fr-BE" baseline="0" dirty="0" err="1"/>
              <a:t>costs</a:t>
            </a:r>
            <a:r>
              <a:rPr lang="fr-BE" baseline="0" dirty="0"/>
              <a:t>. </a:t>
            </a:r>
          </a:p>
          <a:p>
            <a:r>
              <a:rPr lang="fr-BE" baseline="0" dirty="0"/>
              <a:t>In case of a </a:t>
            </a:r>
            <a:r>
              <a:rPr lang="fr-BE" baseline="0" dirty="0" err="1"/>
              <a:t>weak</a:t>
            </a:r>
            <a:r>
              <a:rPr lang="fr-BE" baseline="0" dirty="0"/>
              <a:t> </a:t>
            </a:r>
            <a:r>
              <a:rPr lang="fr-BE" baseline="0" dirty="0" err="1"/>
              <a:t>financial</a:t>
            </a:r>
            <a:r>
              <a:rPr lang="fr-BE" baseline="0" dirty="0"/>
              <a:t> </a:t>
            </a:r>
            <a:r>
              <a:rPr lang="fr-BE" baseline="0" dirty="0" err="1"/>
              <a:t>capacity</a:t>
            </a:r>
            <a:r>
              <a:rPr lang="fr-BE" baseline="0" dirty="0"/>
              <a:t>, </a:t>
            </a:r>
            <a:r>
              <a:rPr lang="fr-BE" baseline="0" dirty="0" err="1"/>
              <a:t>we</a:t>
            </a:r>
            <a:r>
              <a:rPr lang="fr-BE" baseline="0" dirty="0"/>
              <a:t> are </a:t>
            </a:r>
            <a:r>
              <a:rPr lang="fr-BE" baseline="0" dirty="0" err="1"/>
              <a:t>looking</a:t>
            </a:r>
            <a:r>
              <a:rPr lang="fr-BE" baseline="0" dirty="0"/>
              <a:t> </a:t>
            </a:r>
            <a:r>
              <a:rPr lang="fr-BE" baseline="0" dirty="0" err="1"/>
              <a:t>into</a:t>
            </a:r>
            <a:r>
              <a:rPr lang="fr-BE" baseline="0" dirty="0"/>
              <a:t> the </a:t>
            </a:r>
            <a:r>
              <a:rPr lang="fr-BE" baseline="0" dirty="0" err="1"/>
              <a:t>possibility</a:t>
            </a:r>
            <a:r>
              <a:rPr lang="fr-BE" baseline="0" dirty="0"/>
              <a:t> to </a:t>
            </a:r>
            <a:r>
              <a:rPr lang="fr-BE" baseline="0" dirty="0" err="1"/>
              <a:t>pay</a:t>
            </a:r>
            <a:r>
              <a:rPr lang="fr-BE" baseline="0" dirty="0"/>
              <a:t> a </a:t>
            </a:r>
            <a:r>
              <a:rPr lang="fr-BE" baseline="0" dirty="0" err="1"/>
              <a:t>prefinancing</a:t>
            </a:r>
            <a:r>
              <a:rPr lang="fr-BE" baseline="0" dirty="0"/>
              <a:t> in </a:t>
            </a:r>
            <a:r>
              <a:rPr lang="fr-BE" baseline="0" dirty="0" err="1"/>
              <a:t>instalments</a:t>
            </a:r>
            <a:r>
              <a:rPr lang="fr-BE" baseline="0" dirty="0"/>
              <a:t> </a:t>
            </a:r>
            <a:r>
              <a:rPr lang="fr-BE" baseline="0" dirty="0" err="1"/>
              <a:t>rather</a:t>
            </a:r>
            <a:r>
              <a:rPr lang="fr-BE" baseline="0" dirty="0"/>
              <a:t> </a:t>
            </a:r>
            <a:r>
              <a:rPr lang="fr-BE" baseline="0" dirty="0" err="1"/>
              <a:t>than</a:t>
            </a:r>
            <a:r>
              <a:rPr lang="fr-BE" baseline="0" dirty="0"/>
              <a:t> to </a:t>
            </a:r>
            <a:r>
              <a:rPr lang="fr-BE" baseline="0" dirty="0" err="1"/>
              <a:t>require</a:t>
            </a:r>
            <a:r>
              <a:rPr lang="fr-BE" baseline="0" dirty="0"/>
              <a:t> a </a:t>
            </a:r>
            <a:r>
              <a:rPr lang="fr-BE" baseline="0" dirty="0" err="1"/>
              <a:t>bank</a:t>
            </a:r>
            <a:r>
              <a:rPr lang="fr-BE" baseline="0" dirty="0"/>
              <a:t> </a:t>
            </a:r>
            <a:r>
              <a:rPr lang="fr-BE" baseline="0" dirty="0" err="1"/>
              <a:t>guarantee</a:t>
            </a:r>
            <a:r>
              <a:rPr lang="fr-BE" baseline="0" dirty="0"/>
              <a:t>. This </a:t>
            </a:r>
            <a:r>
              <a:rPr lang="fr-BE" baseline="0" dirty="0" err="1"/>
              <a:t>would</a:t>
            </a:r>
            <a:r>
              <a:rPr lang="fr-BE" baseline="0" dirty="0"/>
              <a:t> </a:t>
            </a:r>
            <a:r>
              <a:rPr lang="fr-BE" baseline="0" dirty="0" err="1"/>
              <a:t>mean</a:t>
            </a:r>
            <a:r>
              <a:rPr lang="fr-BE" baseline="0" dirty="0"/>
              <a:t> </a:t>
            </a:r>
            <a:r>
              <a:rPr lang="fr-BE" baseline="0" dirty="0" err="1"/>
              <a:t>that</a:t>
            </a:r>
            <a:r>
              <a:rPr lang="fr-BE" baseline="0" dirty="0"/>
              <a:t> </a:t>
            </a:r>
            <a:r>
              <a:rPr lang="fr-BE" baseline="0" dirty="0" err="1"/>
              <a:t>selected</a:t>
            </a:r>
            <a:r>
              <a:rPr lang="fr-BE" baseline="0" dirty="0"/>
              <a:t> </a:t>
            </a:r>
            <a:r>
              <a:rPr lang="fr-BE" baseline="0" dirty="0" err="1"/>
              <a:t>companies</a:t>
            </a:r>
            <a:r>
              <a:rPr lang="fr-BE" baseline="0" dirty="0"/>
              <a:t> </a:t>
            </a:r>
            <a:r>
              <a:rPr lang="fr-BE" baseline="0" dirty="0" err="1"/>
              <a:t>would</a:t>
            </a:r>
            <a:r>
              <a:rPr lang="fr-BE" baseline="0" dirty="0"/>
              <a:t> </a:t>
            </a:r>
            <a:r>
              <a:rPr lang="fr-BE" baseline="0" dirty="0" err="1"/>
              <a:t>get</a:t>
            </a:r>
            <a:r>
              <a:rPr lang="fr-BE" baseline="0" dirty="0"/>
              <a:t> a </a:t>
            </a:r>
            <a:r>
              <a:rPr lang="fr-BE" baseline="0" dirty="0" err="1"/>
              <a:t>smaller</a:t>
            </a:r>
            <a:r>
              <a:rPr lang="fr-BE" baseline="0" dirty="0"/>
              <a:t> </a:t>
            </a:r>
            <a:r>
              <a:rPr lang="fr-BE" baseline="0" dirty="0" err="1"/>
              <a:t>pre-financing</a:t>
            </a:r>
            <a:r>
              <a:rPr lang="fr-BE" baseline="0" dirty="0"/>
              <a:t> at first, but </a:t>
            </a:r>
            <a:r>
              <a:rPr lang="fr-BE" baseline="0" dirty="0" err="1"/>
              <a:t>that</a:t>
            </a:r>
            <a:r>
              <a:rPr lang="fr-BE" baseline="0" dirty="0"/>
              <a:t> a second </a:t>
            </a:r>
            <a:r>
              <a:rPr lang="fr-BE" baseline="0" dirty="0" err="1"/>
              <a:t>pre-financing</a:t>
            </a:r>
            <a:r>
              <a:rPr lang="fr-BE" baseline="0" dirty="0"/>
              <a:t> </a:t>
            </a:r>
            <a:r>
              <a:rPr lang="fr-BE" baseline="0" dirty="0" err="1"/>
              <a:t>could</a:t>
            </a:r>
            <a:r>
              <a:rPr lang="fr-BE" baseline="0" dirty="0"/>
              <a:t> </a:t>
            </a:r>
            <a:r>
              <a:rPr lang="fr-BE" baseline="0" dirty="0" err="1"/>
              <a:t>be</a:t>
            </a:r>
            <a:r>
              <a:rPr lang="fr-BE" baseline="0" dirty="0"/>
              <a:t> </a:t>
            </a:r>
            <a:r>
              <a:rPr lang="fr-BE" baseline="0" dirty="0" err="1"/>
              <a:t>released</a:t>
            </a:r>
            <a:r>
              <a:rPr lang="fr-BE" baseline="0" dirty="0"/>
              <a:t> </a:t>
            </a:r>
            <a:r>
              <a:rPr lang="fr-BE" baseline="0" dirty="0" err="1"/>
              <a:t>after</a:t>
            </a:r>
            <a:r>
              <a:rPr lang="fr-BE" baseline="0" dirty="0"/>
              <a:t> the </a:t>
            </a:r>
            <a:r>
              <a:rPr lang="fr-BE" baseline="0" dirty="0" err="1"/>
              <a:t>submission</a:t>
            </a:r>
            <a:r>
              <a:rPr lang="fr-BE" baseline="0" dirty="0"/>
              <a:t> of a </a:t>
            </a:r>
            <a:r>
              <a:rPr lang="fr-BE" baseline="0" dirty="0" err="1"/>
              <a:t>progress</a:t>
            </a:r>
            <a:r>
              <a:rPr lang="fr-BE" baseline="0" dirty="0"/>
              <a:t> report, </a:t>
            </a:r>
            <a:r>
              <a:rPr lang="fr-BE" baseline="0" dirty="0" err="1"/>
              <a:t>which</a:t>
            </a:r>
            <a:r>
              <a:rPr lang="fr-BE" baseline="0" dirty="0"/>
              <a:t> </a:t>
            </a:r>
            <a:r>
              <a:rPr lang="fr-BE" baseline="0" dirty="0" err="1"/>
              <a:t>would</a:t>
            </a:r>
            <a:r>
              <a:rPr lang="fr-BE" baseline="0" dirty="0"/>
              <a:t> </a:t>
            </a:r>
            <a:r>
              <a:rPr lang="fr-BE" baseline="0" dirty="0" err="1"/>
              <a:t>give</a:t>
            </a:r>
            <a:r>
              <a:rPr lang="fr-BE" baseline="0" dirty="0"/>
              <a:t> us the assurance </a:t>
            </a:r>
            <a:r>
              <a:rPr lang="fr-BE" baseline="0" dirty="0" err="1"/>
              <a:t>that</a:t>
            </a:r>
            <a:r>
              <a:rPr lang="fr-BE" baseline="0" dirty="0"/>
              <a:t> the </a:t>
            </a:r>
            <a:r>
              <a:rPr lang="fr-BE" baseline="0" dirty="0" err="1"/>
              <a:t>project</a:t>
            </a:r>
            <a:r>
              <a:rPr lang="fr-BE" baseline="0" dirty="0"/>
              <a:t> </a:t>
            </a:r>
            <a:r>
              <a:rPr lang="fr-BE" baseline="0" dirty="0" err="1"/>
              <a:t>is</a:t>
            </a:r>
            <a:r>
              <a:rPr lang="fr-BE" baseline="0" dirty="0"/>
              <a:t> on the right </a:t>
            </a:r>
            <a:r>
              <a:rPr lang="fr-BE" baseline="0" dirty="0" err="1"/>
              <a:t>track</a:t>
            </a:r>
            <a:r>
              <a:rPr lang="fr-BE" baseline="0" dirty="0"/>
              <a:t>. </a:t>
            </a:r>
          </a:p>
          <a:p>
            <a:r>
              <a:rPr lang="fr-BE" baseline="0" dirty="0"/>
              <a:t>Second, </a:t>
            </a:r>
            <a:r>
              <a:rPr lang="fr-BE" baseline="0" dirty="0" err="1"/>
              <a:t>we</a:t>
            </a:r>
            <a:r>
              <a:rPr lang="fr-BE" baseline="0" dirty="0"/>
              <a:t> </a:t>
            </a:r>
            <a:r>
              <a:rPr lang="fr-BE" baseline="0" dirty="0" err="1"/>
              <a:t>will</a:t>
            </a:r>
            <a:r>
              <a:rPr lang="fr-BE" baseline="0" dirty="0"/>
              <a:t> </a:t>
            </a:r>
            <a:r>
              <a:rPr lang="fr-BE" baseline="0" dirty="0" err="1"/>
              <a:t>also</a:t>
            </a:r>
            <a:r>
              <a:rPr lang="fr-BE" baseline="0" dirty="0"/>
              <a:t> </a:t>
            </a:r>
            <a:r>
              <a:rPr lang="fr-BE" baseline="0" dirty="0" err="1"/>
              <a:t>evaluate</a:t>
            </a:r>
            <a:r>
              <a:rPr lang="fr-BE" baseline="0" dirty="0"/>
              <a:t> </a:t>
            </a:r>
            <a:r>
              <a:rPr lang="fr-BE" baseline="0" dirty="0" err="1"/>
              <a:t>whether</a:t>
            </a:r>
            <a:r>
              <a:rPr lang="fr-BE" baseline="0" dirty="0"/>
              <a:t> the </a:t>
            </a:r>
            <a:r>
              <a:rPr lang="fr-BE" baseline="0" dirty="0" err="1"/>
              <a:t>company</a:t>
            </a:r>
            <a:r>
              <a:rPr lang="fr-BE" baseline="0" dirty="0"/>
              <a:t> has the </a:t>
            </a:r>
            <a:r>
              <a:rPr lang="fr-BE" baseline="0" dirty="0" err="1"/>
              <a:t>necessary</a:t>
            </a:r>
            <a:r>
              <a:rPr lang="fr-BE" baseline="0" dirty="0"/>
              <a:t> know-how, qualifications and </a:t>
            </a:r>
            <a:r>
              <a:rPr lang="fr-BE" baseline="0" dirty="0" err="1"/>
              <a:t>resources</a:t>
            </a:r>
            <a:r>
              <a:rPr lang="fr-BE" baseline="0" dirty="0"/>
              <a:t> to </a:t>
            </a:r>
            <a:r>
              <a:rPr lang="fr-BE" baseline="0" dirty="0" err="1"/>
              <a:t>implement</a:t>
            </a:r>
            <a:r>
              <a:rPr lang="fr-BE" baseline="0" dirty="0"/>
              <a:t> the </a:t>
            </a:r>
            <a:r>
              <a:rPr lang="fr-BE" baseline="0" dirty="0" err="1"/>
              <a:t>project</a:t>
            </a:r>
            <a:r>
              <a:rPr lang="fr-BE" baseline="0" dirty="0"/>
              <a:t>, the </a:t>
            </a:r>
            <a:r>
              <a:rPr lang="fr-BE" baseline="0" dirty="0" err="1"/>
              <a:t>so-called</a:t>
            </a:r>
            <a:r>
              <a:rPr lang="fr-BE" baseline="0" dirty="0"/>
              <a:t> </a:t>
            </a:r>
            <a:r>
              <a:rPr lang="fr-BE" baseline="0" dirty="0" err="1"/>
              <a:t>operational</a:t>
            </a:r>
            <a:r>
              <a:rPr lang="fr-BE" baseline="0" dirty="0"/>
              <a:t> </a:t>
            </a:r>
            <a:r>
              <a:rPr lang="fr-BE" baseline="0" dirty="0" err="1"/>
              <a:t>capacity</a:t>
            </a:r>
            <a:r>
              <a:rPr lang="fr-BE" baseline="0" dirty="0"/>
              <a:t>. This </a:t>
            </a:r>
            <a:r>
              <a:rPr lang="fr-BE" baseline="0" dirty="0" err="1"/>
              <a:t>will</a:t>
            </a:r>
            <a:r>
              <a:rPr lang="fr-BE" baseline="0" dirty="0"/>
              <a:t>, in </a:t>
            </a:r>
            <a:r>
              <a:rPr lang="fr-BE" baseline="0" dirty="0" err="1"/>
              <a:t>general</a:t>
            </a:r>
            <a:r>
              <a:rPr lang="fr-BE" baseline="0" dirty="0"/>
              <a:t>, </a:t>
            </a:r>
            <a:r>
              <a:rPr lang="fr-BE" baseline="0" dirty="0" err="1"/>
              <a:t>be</a:t>
            </a:r>
            <a:r>
              <a:rPr lang="fr-BE" baseline="0" dirty="0"/>
              <a:t> </a:t>
            </a:r>
            <a:r>
              <a:rPr lang="fr-BE" baseline="0" dirty="0" err="1"/>
              <a:t>evaluated</a:t>
            </a:r>
            <a:r>
              <a:rPr lang="fr-BE" baseline="0" dirty="0"/>
              <a:t> </a:t>
            </a:r>
            <a:r>
              <a:rPr lang="fr-BE" baseline="0" dirty="0" err="1"/>
              <a:t>based</a:t>
            </a:r>
            <a:r>
              <a:rPr lang="fr-BE" baseline="0" dirty="0"/>
              <a:t> on the ‘</a:t>
            </a:r>
            <a:r>
              <a:rPr lang="fr-BE" baseline="0" dirty="0" err="1"/>
              <a:t>project</a:t>
            </a:r>
            <a:r>
              <a:rPr lang="fr-BE" baseline="0" dirty="0"/>
              <a:t> management’ </a:t>
            </a:r>
            <a:r>
              <a:rPr lang="fr-BE" baseline="0" dirty="0" err="1"/>
              <a:t>criterion</a:t>
            </a:r>
            <a:r>
              <a:rPr lang="fr-BE" baseline="0" dirty="0"/>
              <a:t>. </a:t>
            </a:r>
          </a:p>
        </p:txBody>
      </p:sp>
      <p:sp>
        <p:nvSpPr>
          <p:cNvPr id="4" name="Slide Number Placeholder 3"/>
          <p:cNvSpPr>
            <a:spLocks noGrp="1"/>
          </p:cNvSpPr>
          <p:nvPr>
            <p:ph type="sldNum" sz="quarter" idx="10"/>
          </p:nvPr>
        </p:nvSpPr>
        <p:spPr/>
        <p:txBody>
          <a:bodyPr/>
          <a:lstStyle/>
          <a:p>
            <a:fld id="{59CF2995-AB43-4B7C-B8CD-9DC7C3692A9C}" type="slidenum">
              <a:rPr lang="en-GB" smtClean="0"/>
              <a:t>35</a:t>
            </a:fld>
            <a:endParaRPr lang="en-GB"/>
          </a:p>
        </p:txBody>
      </p:sp>
    </p:spTree>
    <p:extLst>
      <p:ext uri="{BB962C8B-B14F-4D97-AF65-F5344CB8AC3E}">
        <p14:creationId xmlns:p14="http://schemas.microsoft.com/office/powerpoint/2010/main" val="40216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The actions in the Content cluster</a:t>
            </a:r>
            <a:r>
              <a:rPr lang="fr-BE" baseline="0"/>
              <a:t> </a:t>
            </a:r>
            <a:r>
              <a:rPr lang="fr-BE" baseline="0" err="1"/>
              <a:t>contribute</a:t>
            </a:r>
            <a:r>
              <a:rPr lang="fr-BE" baseline="0"/>
              <a:t> to the objective of the CE MEDIA Strand to:</a:t>
            </a:r>
          </a:p>
          <a:p>
            <a:pPr marL="171450" indent="-171450">
              <a:buFontTx/>
              <a:buChar char="-"/>
            </a:pPr>
            <a:r>
              <a:rPr lang="fr-BE" baseline="0"/>
              <a:t>Encourage </a:t>
            </a:r>
            <a:r>
              <a:rPr lang="fr-BE" b="1" baseline="0"/>
              <a:t>collaboration</a:t>
            </a:r>
            <a:r>
              <a:rPr lang="fr-BE" b="0" baseline="0"/>
              <a:t> and </a:t>
            </a:r>
            <a:r>
              <a:rPr lang="fr-BE" b="1" baseline="0"/>
              <a:t>innovation</a:t>
            </a:r>
            <a:r>
              <a:rPr lang="fr-BE" b="0" baseline="0"/>
              <a:t> in the </a:t>
            </a:r>
            <a:r>
              <a:rPr lang="fr-BE" b="0" baseline="0" err="1"/>
              <a:t>creation</a:t>
            </a:r>
            <a:r>
              <a:rPr lang="fr-BE" b="0" baseline="0"/>
              <a:t> and production of high </a:t>
            </a:r>
            <a:r>
              <a:rPr lang="fr-BE" b="0" baseline="0" err="1"/>
              <a:t>quality</a:t>
            </a:r>
            <a:r>
              <a:rPr lang="fr-BE" b="0" baseline="0"/>
              <a:t> </a:t>
            </a:r>
            <a:r>
              <a:rPr lang="fr-BE" b="0" baseline="0" err="1"/>
              <a:t>European</a:t>
            </a:r>
            <a:r>
              <a:rPr lang="fr-BE" b="0" baseline="0"/>
              <a:t> </a:t>
            </a:r>
            <a:r>
              <a:rPr lang="fr-BE" b="0" baseline="0" err="1"/>
              <a:t>audiovisual</a:t>
            </a:r>
            <a:r>
              <a:rPr lang="fr-BE" b="0" baseline="0"/>
              <a:t> </a:t>
            </a:r>
            <a:r>
              <a:rPr lang="fr-BE" b="0" baseline="0" err="1"/>
              <a:t>works</a:t>
            </a:r>
            <a:endParaRPr lang="fr-BE" b="0" baseline="0"/>
          </a:p>
          <a:p>
            <a:pPr marL="171450" indent="-171450">
              <a:buFontTx/>
              <a:buChar char="-"/>
            </a:pPr>
            <a:r>
              <a:rPr lang="fr-BE" b="0" baseline="0"/>
              <a:t>Focus on actions </a:t>
            </a:r>
            <a:r>
              <a:rPr lang="fr-BE" b="0" baseline="0" err="1"/>
              <a:t>with</a:t>
            </a:r>
            <a:r>
              <a:rPr lang="fr-BE" b="0" baseline="0"/>
              <a:t> a </a:t>
            </a:r>
            <a:r>
              <a:rPr lang="fr-BE" b="0" baseline="0" err="1"/>
              <a:t>strong</a:t>
            </a:r>
            <a:r>
              <a:rPr lang="fr-BE" b="0" baseline="0"/>
              <a:t> </a:t>
            </a:r>
            <a:r>
              <a:rPr lang="fr-BE" b="1" baseline="0" err="1"/>
              <a:t>European</a:t>
            </a:r>
            <a:r>
              <a:rPr lang="fr-BE" b="1" baseline="0"/>
              <a:t> </a:t>
            </a:r>
            <a:r>
              <a:rPr lang="fr-BE" b="1" baseline="0" err="1"/>
              <a:t>added</a:t>
            </a:r>
            <a:r>
              <a:rPr lang="fr-BE" b="1" baseline="0"/>
              <a:t> value</a:t>
            </a:r>
            <a:r>
              <a:rPr lang="fr-BE" b="0" baseline="0"/>
              <a:t>, by </a:t>
            </a:r>
            <a:r>
              <a:rPr lang="fr-BE" b="0" baseline="0" err="1"/>
              <a:t>encouraging</a:t>
            </a:r>
            <a:r>
              <a:rPr lang="fr-BE" b="0" baseline="0"/>
              <a:t> </a:t>
            </a:r>
            <a:r>
              <a:rPr lang="fr-BE" b="1" baseline="0"/>
              <a:t>cross-border </a:t>
            </a:r>
            <a:r>
              <a:rPr lang="fr-BE" b="1" baseline="0" err="1"/>
              <a:t>cooperation</a:t>
            </a:r>
            <a:r>
              <a:rPr lang="fr-BE" b="0" baseline="0"/>
              <a:t> and </a:t>
            </a:r>
            <a:r>
              <a:rPr lang="fr-BE" b="1" baseline="0" err="1"/>
              <a:t>stimulating</a:t>
            </a:r>
            <a:r>
              <a:rPr lang="fr-BE" b="1" baseline="0"/>
              <a:t> innovation</a:t>
            </a:r>
            <a:r>
              <a:rPr lang="fr-BE" b="0" baseline="0"/>
              <a:t> in content</a:t>
            </a:r>
          </a:p>
          <a:p>
            <a:pPr marL="171450" indent="-171450">
              <a:buFontTx/>
              <a:buChar char="-"/>
            </a:pPr>
            <a:r>
              <a:rPr lang="fr-BE" b="0" baseline="0"/>
              <a:t>CE MEDIA </a:t>
            </a:r>
            <a:r>
              <a:rPr lang="fr-BE" b="0" baseline="0" err="1"/>
              <a:t>wants</a:t>
            </a:r>
            <a:r>
              <a:rPr lang="fr-BE" b="0" baseline="0"/>
              <a:t> to support </a:t>
            </a:r>
            <a:r>
              <a:rPr lang="fr-BE" b="1" baseline="0" err="1"/>
              <a:t>cooperation</a:t>
            </a:r>
            <a:r>
              <a:rPr lang="fr-BE" b="0" baseline="0"/>
              <a:t> </a:t>
            </a:r>
            <a:r>
              <a:rPr lang="fr-BE" b="0" baseline="0" err="1"/>
              <a:t>between</a:t>
            </a:r>
            <a:r>
              <a:rPr lang="fr-BE" b="0" baseline="0"/>
              <a:t> </a:t>
            </a:r>
            <a:r>
              <a:rPr lang="fr-BE" b="0" baseline="0" err="1"/>
              <a:t>actors</a:t>
            </a:r>
            <a:r>
              <a:rPr lang="fr-BE" b="0" baseline="0"/>
              <a:t> </a:t>
            </a:r>
            <a:r>
              <a:rPr lang="fr-BE" b="0" baseline="0" err="1"/>
              <a:t>from</a:t>
            </a:r>
            <a:r>
              <a:rPr lang="fr-BE" b="0" baseline="0"/>
              <a:t> </a:t>
            </a:r>
            <a:r>
              <a:rPr lang="fr-BE" b="1" baseline="0" err="1"/>
              <a:t>different</a:t>
            </a:r>
            <a:r>
              <a:rPr lang="fr-BE" b="1" baseline="0"/>
              <a:t> </a:t>
            </a:r>
            <a:r>
              <a:rPr lang="fr-BE" b="1" baseline="0" err="1"/>
              <a:t>territory</a:t>
            </a:r>
            <a:r>
              <a:rPr lang="fr-BE" b="1" baseline="0"/>
              <a:t> sizes and </a:t>
            </a:r>
            <a:r>
              <a:rPr lang="fr-BE" b="1" baseline="0" err="1"/>
              <a:t>linguistic</a:t>
            </a:r>
            <a:r>
              <a:rPr lang="fr-BE" b="1" baseline="0"/>
              <a:t> areas </a:t>
            </a:r>
            <a:r>
              <a:rPr lang="fr-BE" b="0" baseline="0" err="1"/>
              <a:t>whilst</a:t>
            </a:r>
            <a:r>
              <a:rPr lang="fr-BE" b="0" baseline="0"/>
              <a:t> – at the </a:t>
            </a:r>
            <a:r>
              <a:rPr lang="fr-BE" b="0" baseline="0" err="1"/>
              <a:t>same</a:t>
            </a:r>
            <a:r>
              <a:rPr lang="fr-BE" b="0" baseline="0"/>
              <a:t> time – </a:t>
            </a:r>
            <a:r>
              <a:rPr lang="fr-BE" b="0" baseline="0" err="1"/>
              <a:t>preserving</a:t>
            </a:r>
            <a:r>
              <a:rPr lang="fr-BE" b="0" baseline="0"/>
              <a:t> and </a:t>
            </a:r>
            <a:r>
              <a:rPr lang="fr-BE" b="0" baseline="0" err="1"/>
              <a:t>stimulating</a:t>
            </a:r>
            <a:r>
              <a:rPr lang="fr-BE" b="0" baseline="0"/>
              <a:t> cultural </a:t>
            </a:r>
            <a:r>
              <a:rPr lang="fr-BE" b="0" baseline="0" err="1"/>
              <a:t>diversity</a:t>
            </a:r>
            <a:r>
              <a:rPr lang="fr-BE" b="0" baseline="0"/>
              <a:t>.</a:t>
            </a:r>
            <a:endParaRPr lang="en-GB" b="1"/>
          </a:p>
        </p:txBody>
      </p:sp>
      <p:sp>
        <p:nvSpPr>
          <p:cNvPr id="4" name="Slide Number Placeholder 3"/>
          <p:cNvSpPr>
            <a:spLocks noGrp="1"/>
          </p:cNvSpPr>
          <p:nvPr>
            <p:ph type="sldNum" sz="quarter" idx="10"/>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688110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smtClean="0"/>
              <a:t>And </a:t>
            </a:r>
            <a:r>
              <a:rPr lang="fr-BE" baseline="0" dirty="0" err="1"/>
              <a:t>lastely</a:t>
            </a:r>
            <a:r>
              <a:rPr lang="fr-BE" baseline="0" dirty="0"/>
              <a:t>, </a:t>
            </a:r>
            <a:r>
              <a:rPr lang="fr-BE" baseline="0" dirty="0" err="1"/>
              <a:t>applicants</a:t>
            </a:r>
            <a:r>
              <a:rPr lang="fr-BE" baseline="0" dirty="0"/>
              <a:t> </a:t>
            </a:r>
            <a:r>
              <a:rPr lang="fr-BE" baseline="0" dirty="0" err="1"/>
              <a:t>will</a:t>
            </a:r>
            <a:r>
              <a:rPr lang="fr-BE" baseline="0" dirty="0"/>
              <a:t> </a:t>
            </a:r>
            <a:r>
              <a:rPr lang="fr-BE" baseline="0" dirty="0" err="1"/>
              <a:t>also</a:t>
            </a:r>
            <a:r>
              <a:rPr lang="fr-BE" baseline="0" dirty="0"/>
              <a:t> </a:t>
            </a:r>
            <a:r>
              <a:rPr lang="fr-BE" baseline="0" dirty="0" err="1"/>
              <a:t>be</a:t>
            </a:r>
            <a:r>
              <a:rPr lang="fr-BE" baseline="0" dirty="0"/>
              <a:t> </a:t>
            </a:r>
            <a:r>
              <a:rPr lang="fr-BE" baseline="0" dirty="0" err="1"/>
              <a:t>checked</a:t>
            </a:r>
            <a:r>
              <a:rPr lang="fr-BE" baseline="0" dirty="0"/>
              <a:t> </a:t>
            </a:r>
            <a:r>
              <a:rPr lang="fr-BE" baseline="0" dirty="0" err="1"/>
              <a:t>against</a:t>
            </a:r>
            <a:r>
              <a:rPr lang="fr-BE" baseline="0" dirty="0"/>
              <a:t> exclusion </a:t>
            </a:r>
            <a:r>
              <a:rPr lang="fr-BE" baseline="0" dirty="0" err="1"/>
              <a:t>criterion</a:t>
            </a:r>
            <a:r>
              <a:rPr lang="fr-BE" baseline="0" dirty="0"/>
              <a:t>. Important to </a:t>
            </a:r>
            <a:r>
              <a:rPr lang="fr-BE" baseline="0" dirty="0" err="1"/>
              <a:t>highlight</a:t>
            </a:r>
            <a:r>
              <a:rPr lang="fr-BE" baseline="0" dirty="0"/>
              <a:t> </a:t>
            </a:r>
            <a:r>
              <a:rPr lang="fr-BE" baseline="0" dirty="0" err="1"/>
              <a:t>is</a:t>
            </a:r>
            <a:r>
              <a:rPr lang="fr-BE" baseline="0" dirty="0"/>
              <a:t> </a:t>
            </a:r>
            <a:r>
              <a:rPr lang="fr-BE" baseline="0" dirty="0" err="1"/>
              <a:t>that</a:t>
            </a:r>
            <a:r>
              <a:rPr lang="fr-BE" baseline="0" dirty="0"/>
              <a:t>, in case </a:t>
            </a:r>
            <a:r>
              <a:rPr lang="fr-BE" baseline="0" dirty="0" err="1"/>
              <a:t>applicants</a:t>
            </a:r>
            <a:r>
              <a:rPr lang="fr-BE" baseline="0" dirty="0"/>
              <a:t> </a:t>
            </a:r>
            <a:r>
              <a:rPr lang="fr-BE" baseline="0" dirty="0" err="1"/>
              <a:t>misrepresented</a:t>
            </a:r>
            <a:r>
              <a:rPr lang="fr-BE" baseline="0" dirty="0"/>
              <a:t> information in </a:t>
            </a:r>
            <a:r>
              <a:rPr lang="fr-BE" baseline="0" dirty="0" err="1"/>
              <a:t>their</a:t>
            </a:r>
            <a:r>
              <a:rPr lang="fr-BE" baseline="0" dirty="0"/>
              <a:t> application or if </a:t>
            </a:r>
            <a:r>
              <a:rPr lang="fr-BE" baseline="0" dirty="0" err="1"/>
              <a:t>they</a:t>
            </a:r>
            <a:r>
              <a:rPr lang="fr-BE" baseline="0" dirty="0"/>
              <a:t> </a:t>
            </a:r>
            <a:r>
              <a:rPr lang="fr-BE" baseline="0" dirty="0" err="1"/>
              <a:t>failed</a:t>
            </a:r>
            <a:r>
              <a:rPr lang="fr-BE" baseline="0" dirty="0"/>
              <a:t> to </a:t>
            </a:r>
            <a:r>
              <a:rPr lang="fr-BE" baseline="0" dirty="0" err="1"/>
              <a:t>supply</a:t>
            </a:r>
            <a:r>
              <a:rPr lang="fr-BE" baseline="0" dirty="0"/>
              <a:t> information, </a:t>
            </a:r>
            <a:r>
              <a:rPr lang="fr-BE" baseline="0" dirty="0" err="1"/>
              <a:t>they</a:t>
            </a:r>
            <a:r>
              <a:rPr lang="fr-BE" baseline="0" dirty="0"/>
              <a:t> </a:t>
            </a:r>
            <a:r>
              <a:rPr lang="fr-BE" baseline="0" dirty="0" err="1"/>
              <a:t>will</a:t>
            </a:r>
            <a:r>
              <a:rPr lang="fr-BE" baseline="0" dirty="0"/>
              <a:t> </a:t>
            </a:r>
            <a:r>
              <a:rPr lang="fr-BE" baseline="0" dirty="0" err="1"/>
              <a:t>be</a:t>
            </a:r>
            <a:r>
              <a:rPr lang="fr-BE" baseline="0" dirty="0"/>
              <a:t> </a:t>
            </a:r>
            <a:r>
              <a:rPr lang="fr-BE" baseline="0" dirty="0" err="1"/>
              <a:t>excluded</a:t>
            </a:r>
            <a:r>
              <a:rPr lang="fr-BE" baseline="0" dirty="0"/>
              <a:t> </a:t>
            </a:r>
            <a:r>
              <a:rPr lang="fr-BE" baseline="0" dirty="0" err="1"/>
              <a:t>from</a:t>
            </a:r>
            <a:r>
              <a:rPr lang="fr-BE" baseline="0" dirty="0"/>
              <a:t> the </a:t>
            </a:r>
            <a:r>
              <a:rPr lang="fr-BE" baseline="0" dirty="0" err="1"/>
              <a:t>selection</a:t>
            </a:r>
            <a:r>
              <a:rPr lang="fr-BE" baseline="0" dirty="0"/>
              <a:t>. </a:t>
            </a:r>
          </a:p>
        </p:txBody>
      </p:sp>
      <p:sp>
        <p:nvSpPr>
          <p:cNvPr id="4" name="Slide Number Placeholder 3"/>
          <p:cNvSpPr>
            <a:spLocks noGrp="1"/>
          </p:cNvSpPr>
          <p:nvPr>
            <p:ph type="sldNum" sz="quarter" idx="10"/>
          </p:nvPr>
        </p:nvSpPr>
        <p:spPr/>
        <p:txBody>
          <a:bodyPr/>
          <a:lstStyle/>
          <a:p>
            <a:fld id="{59CF2995-AB43-4B7C-B8CD-9DC7C3692A9C}" type="slidenum">
              <a:rPr lang="en-GB" smtClean="0"/>
              <a:t>36</a:t>
            </a:fld>
            <a:endParaRPr lang="en-GB"/>
          </a:p>
        </p:txBody>
      </p:sp>
    </p:spTree>
    <p:extLst>
      <p:ext uri="{BB962C8B-B14F-4D97-AF65-F5344CB8AC3E}">
        <p14:creationId xmlns:p14="http://schemas.microsoft.com/office/powerpoint/2010/main" val="3317172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smtClean="0"/>
              <a:t>-&gt; </a:t>
            </a:r>
            <a:r>
              <a:rPr lang="en-IE" dirty="0" smtClean="0"/>
              <a:t>The award criteria</a:t>
            </a:r>
            <a:r>
              <a:rPr lang="en-IE" baseline="0" dirty="0" smtClean="0"/>
              <a:t> -&gt; 4 criteria sections common to all of MEDIA</a:t>
            </a:r>
            <a:endParaRPr lang="en-IE" dirty="0" smtClean="0">
              <a:cs typeface="Calibri" panose="020F0502020204030204"/>
            </a:endParaRPr>
          </a:p>
          <a:p>
            <a:endParaRPr lang="en-IE" dirty="0" smtClean="0"/>
          </a:p>
          <a:p>
            <a:r>
              <a:rPr lang="en-IE" b="1" dirty="0" smtClean="0"/>
              <a:t>-&gt; </a:t>
            </a:r>
            <a:r>
              <a:rPr lang="en-IE" baseline="0" dirty="0" smtClean="0"/>
              <a:t>An </a:t>
            </a:r>
            <a:r>
              <a:rPr lang="en-IE" b="1" baseline="0" dirty="0" smtClean="0"/>
              <a:t>overall quality threshold</a:t>
            </a:r>
            <a:r>
              <a:rPr lang="en-IE" baseline="0" dirty="0" smtClean="0"/>
              <a:t> has been established, meaning that an application needs to achieve a </a:t>
            </a:r>
            <a:r>
              <a:rPr lang="en-IE" b="1" baseline="0" dirty="0" smtClean="0"/>
              <a:t>minimum of 70 out of 100 points</a:t>
            </a:r>
            <a:r>
              <a:rPr lang="en-IE" baseline="0" dirty="0" smtClean="0"/>
              <a:t>.</a:t>
            </a:r>
            <a:endParaRPr lang="en-IE" dirty="0" smtClean="0">
              <a:cs typeface="Calibri" panose="020F0502020204030204"/>
            </a:endParaRPr>
          </a:p>
          <a:p>
            <a:pPr marL="700453" lvl="1" indent="-269405">
              <a:buFont typeface="Arial"/>
              <a:buChar char="•"/>
              <a:defRPr/>
            </a:pPr>
            <a:r>
              <a:rPr lang="en-IE" kern="1200" dirty="0" smtClean="0">
                <a:effectLst/>
              </a:rPr>
              <a:t>Proposals that pass the overall threshold will be considered for funding — within the limits of the available call budget. Other proposals will be rejected.</a:t>
            </a:r>
            <a:r>
              <a:rPr lang="en-IE" dirty="0" smtClean="0"/>
              <a:t> </a:t>
            </a:r>
            <a:endParaRPr lang="en-IE" dirty="0" smtClean="0">
              <a:cs typeface="Calibri"/>
            </a:endParaRPr>
          </a:p>
          <a:p>
            <a:pPr marL="700453" lvl="1" indent="-269405">
              <a:buFont typeface="Arial"/>
              <a:buChar char="•"/>
              <a:defRPr/>
            </a:pPr>
            <a:r>
              <a:rPr lang="en-IE" dirty="0" smtClean="0"/>
              <a:t>Even if a proposal doesn’t reach the threshold, even if there is still available budget left, they cannot be selected.</a:t>
            </a:r>
            <a:endParaRPr lang="en-GB" dirty="0" smtClean="0"/>
          </a:p>
          <a:p>
            <a:endParaRPr lang="fr-BE"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37</a:t>
            </a:fld>
            <a:endParaRPr lang="en-GB"/>
          </a:p>
        </p:txBody>
      </p:sp>
    </p:spTree>
    <p:extLst>
      <p:ext uri="{BB962C8B-B14F-4D97-AF65-F5344CB8AC3E}">
        <p14:creationId xmlns:p14="http://schemas.microsoft.com/office/powerpoint/2010/main" val="1473116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first award criterion </a:t>
            </a:r>
            <a:r>
              <a:rPr lang="en-GB" sz="1200" kern="1200" dirty="0" smtClean="0">
                <a:solidFill>
                  <a:schemeClr val="tx1"/>
                </a:solidFill>
                <a:effectLst/>
                <a:latin typeface="+mn-lt"/>
                <a:ea typeface="+mn-ea"/>
                <a:cs typeface="+mn-cs"/>
              </a:rPr>
              <a:t>focuses on the </a:t>
            </a:r>
            <a:r>
              <a:rPr lang="en-US" sz="1200" kern="1200" dirty="0" smtClean="0">
                <a:solidFill>
                  <a:schemeClr val="tx1"/>
                </a:solidFill>
                <a:effectLst/>
                <a:latin typeface="+mn-lt"/>
                <a:ea typeface="+mn-ea"/>
                <a:cs typeface="+mn-cs"/>
              </a:rPr>
              <a:t>relevance of the project in relation to the call’s objective and targeted projects -&gt; 30 points</a:t>
            </a:r>
            <a:endParaRPr lang="en-GB" sz="1200" kern="1200" dirty="0" smtClean="0">
              <a:solidFill>
                <a:schemeClr val="tx1"/>
              </a:solidFill>
              <a:effectLst/>
              <a:latin typeface="+mn-lt"/>
              <a:ea typeface="+mn-ea"/>
              <a:cs typeface="+mn-cs"/>
            </a:endParaRPr>
          </a:p>
          <a:p>
            <a:endParaRPr lang="en-IE" dirty="0">
              <a:cs typeface="Calibri"/>
            </a:endParaRPr>
          </a:p>
          <a:p>
            <a:r>
              <a:rPr lang="en-IE" baseline="0" dirty="0" smtClean="0"/>
              <a:t>It has an </a:t>
            </a:r>
            <a:r>
              <a:rPr lang="en-IE" baseline="0" dirty="0"/>
              <a:t>increased focus on </a:t>
            </a:r>
            <a:r>
              <a:rPr lang="en-IE" kern="1200" dirty="0">
                <a:effectLst/>
              </a:rPr>
              <a:t>geographic and linguistic diversity of the partners involved, but also on partners coming from different market </a:t>
            </a:r>
            <a:r>
              <a:rPr lang="en-IE" kern="1200" dirty="0" smtClean="0">
                <a:effectLst/>
              </a:rPr>
              <a:t>sizes</a:t>
            </a:r>
            <a:r>
              <a:rPr lang="en-IE" kern="1200" baseline="0" dirty="0" smtClean="0">
                <a:effectLst/>
              </a:rPr>
              <a:t> under the 1</a:t>
            </a:r>
            <a:r>
              <a:rPr lang="en-IE" kern="1200" baseline="30000" dirty="0" smtClean="0">
                <a:effectLst/>
              </a:rPr>
              <a:t>st</a:t>
            </a:r>
            <a:r>
              <a:rPr lang="en-IE" kern="1200" baseline="0" dirty="0" smtClean="0">
                <a:effectLst/>
              </a:rPr>
              <a:t> and 2</a:t>
            </a:r>
            <a:r>
              <a:rPr lang="en-IE" kern="1200" baseline="30000" dirty="0" smtClean="0">
                <a:effectLst/>
              </a:rPr>
              <a:t>nd</a:t>
            </a:r>
            <a:r>
              <a:rPr lang="en-IE" kern="1200" baseline="0" dirty="0" smtClean="0">
                <a:effectLst/>
              </a:rPr>
              <a:t> sub-criteria which look at </a:t>
            </a:r>
          </a:p>
          <a:p>
            <a:endParaRPr lang="en-IE" sz="2400" kern="1200" baseline="0" dirty="0" smtClean="0">
              <a:effectLst/>
            </a:endParaRPr>
          </a:p>
          <a:p>
            <a:r>
              <a:rPr lang="en-IE" sz="2400" kern="1200" baseline="0" dirty="0" smtClean="0">
                <a:effectLst/>
              </a:rPr>
              <a:t>The </a:t>
            </a:r>
            <a:r>
              <a:rPr lang="fr-BE" sz="2400" dirty="0" smtClean="0"/>
              <a:t>European dimension of the </a:t>
            </a:r>
            <a:r>
              <a:rPr lang="fr-BE" sz="2400" b="1" dirty="0" err="1" smtClean="0"/>
              <a:t>financing</a:t>
            </a:r>
            <a:r>
              <a:rPr lang="fr-BE" sz="2400" dirty="0" smtClean="0"/>
              <a:t> of the </a:t>
            </a:r>
            <a:r>
              <a:rPr lang="fr-BE" sz="2400" dirty="0" err="1" smtClean="0"/>
              <a:t>project</a:t>
            </a:r>
            <a:r>
              <a:rPr lang="fr-BE" sz="2400" dirty="0" smtClean="0"/>
              <a:t> (15 points)</a:t>
            </a:r>
          </a:p>
          <a:p>
            <a:r>
              <a:rPr lang="fr-BE" sz="2400" dirty="0" smtClean="0"/>
              <a:t>and</a:t>
            </a:r>
          </a:p>
          <a:p>
            <a:r>
              <a:rPr lang="fr-BE" sz="2400" dirty="0" err="1" smtClean="0"/>
              <a:t>TheEuropean</a:t>
            </a:r>
            <a:r>
              <a:rPr lang="fr-BE" sz="2400" dirty="0" smtClean="0"/>
              <a:t> </a:t>
            </a:r>
            <a:r>
              <a:rPr lang="fr-BE" sz="2400" b="1" dirty="0" smtClean="0"/>
              <a:t>co-production</a:t>
            </a:r>
            <a:r>
              <a:rPr lang="fr-BE" sz="2400" dirty="0" smtClean="0"/>
              <a:t> (5 points)</a:t>
            </a:r>
          </a:p>
          <a:p>
            <a:endParaRPr lang="en-I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It</a:t>
            </a:r>
            <a:r>
              <a:rPr lang="en-IE" baseline="0" dirty="0" smtClean="0"/>
              <a:t> also takes into account the sub-criteria addressing the transversal priorities common to all of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sz="2400" dirty="0" err="1" smtClean="0"/>
              <a:t>Adequacy</a:t>
            </a:r>
            <a:r>
              <a:rPr lang="fr-BE" sz="2400" dirty="0" smtClean="0"/>
              <a:t> of the </a:t>
            </a:r>
            <a:r>
              <a:rPr lang="fr-BE" sz="2400" dirty="0" err="1" smtClean="0"/>
              <a:t>strategies</a:t>
            </a:r>
            <a:r>
              <a:rPr lang="fr-BE" sz="2400" dirty="0" smtClean="0"/>
              <a:t> </a:t>
            </a:r>
            <a:r>
              <a:rPr lang="fr-BE" sz="2400" dirty="0" err="1" smtClean="0"/>
              <a:t>presented</a:t>
            </a:r>
            <a:r>
              <a:rPr lang="fr-BE" sz="2400" dirty="0" smtClean="0"/>
              <a:t> to </a:t>
            </a:r>
            <a:r>
              <a:rPr lang="fr-BE" sz="2400" dirty="0" err="1" smtClean="0"/>
              <a:t>ensure</a:t>
            </a:r>
            <a:r>
              <a:rPr lang="fr-BE" sz="2400" dirty="0" smtClean="0"/>
              <a:t> </a:t>
            </a:r>
            <a:r>
              <a:rPr lang="fr-BE" sz="2400" b="1" dirty="0" smtClean="0"/>
              <a:t>a more </a:t>
            </a:r>
            <a:r>
              <a:rPr lang="fr-BE" sz="2400" b="1" dirty="0" err="1" smtClean="0"/>
              <a:t>sustainable</a:t>
            </a:r>
            <a:r>
              <a:rPr lang="fr-BE" sz="2400" b="1" dirty="0" smtClean="0"/>
              <a:t> and </a:t>
            </a:r>
            <a:r>
              <a:rPr lang="fr-BE" sz="2400" b="1" dirty="0" err="1" smtClean="0"/>
              <a:t>environmentally-respectful</a:t>
            </a:r>
            <a:r>
              <a:rPr lang="fr-BE" sz="2400" b="1" dirty="0" smtClean="0"/>
              <a:t> </a:t>
            </a:r>
            <a:r>
              <a:rPr lang="fr-BE" sz="2400" b="1" dirty="0" err="1" smtClean="0"/>
              <a:t>industry</a:t>
            </a:r>
            <a:r>
              <a:rPr lang="fr-BE" sz="2400" b="1" dirty="0" smtClean="0"/>
              <a:t> </a:t>
            </a:r>
            <a:r>
              <a:rPr lang="fr-BE" sz="2400" dirty="0" smtClean="0"/>
              <a:t>(5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2400" dirty="0" err="1" smtClean="0"/>
              <a:t>Adequacy</a:t>
            </a:r>
            <a:r>
              <a:rPr lang="fr-BE" sz="2400" dirty="0" smtClean="0"/>
              <a:t> of the </a:t>
            </a:r>
            <a:r>
              <a:rPr lang="fr-BE" sz="2400" dirty="0" err="1" smtClean="0"/>
              <a:t>strategies</a:t>
            </a:r>
            <a:r>
              <a:rPr lang="fr-BE" sz="2400" dirty="0" smtClean="0"/>
              <a:t> to </a:t>
            </a:r>
            <a:r>
              <a:rPr lang="fr-BE" sz="2400" b="1" dirty="0" err="1" smtClean="0"/>
              <a:t>ensure</a:t>
            </a:r>
            <a:r>
              <a:rPr lang="fr-BE" sz="2400" b="1" dirty="0" smtClean="0"/>
              <a:t> </a:t>
            </a:r>
            <a:r>
              <a:rPr lang="fr-BE" sz="2400" b="1" dirty="0" err="1" smtClean="0"/>
              <a:t>gender</a:t>
            </a:r>
            <a:r>
              <a:rPr lang="fr-BE" sz="2400" b="1" dirty="0" smtClean="0"/>
              <a:t> balance, inclusion, </a:t>
            </a:r>
            <a:r>
              <a:rPr lang="fr-BE" sz="2400" b="1" dirty="0" err="1" smtClean="0"/>
              <a:t>diversity</a:t>
            </a:r>
            <a:r>
              <a:rPr lang="fr-BE" sz="2400" b="1" dirty="0" smtClean="0"/>
              <a:t> and </a:t>
            </a:r>
            <a:r>
              <a:rPr lang="fr-BE" sz="2400" b="1" dirty="0" err="1" smtClean="0"/>
              <a:t>representativeness</a:t>
            </a:r>
            <a:r>
              <a:rPr lang="fr-BE" sz="2400" dirty="0" smtClean="0"/>
              <a:t>, </a:t>
            </a:r>
            <a:r>
              <a:rPr lang="fr-BE" sz="2400" dirty="0" err="1" smtClean="0"/>
              <a:t>either</a:t>
            </a:r>
            <a:r>
              <a:rPr lang="fr-BE" sz="2400" dirty="0" smtClean="0"/>
              <a:t> in the </a:t>
            </a:r>
            <a:r>
              <a:rPr lang="fr-BE" sz="2400" dirty="0" err="1" smtClean="0"/>
              <a:t>project</a:t>
            </a:r>
            <a:r>
              <a:rPr lang="fr-BE" sz="2400" dirty="0" smtClean="0"/>
              <a:t>/content or in the </a:t>
            </a:r>
            <a:r>
              <a:rPr lang="fr-BE" sz="2400" dirty="0" err="1" smtClean="0"/>
              <a:t>way</a:t>
            </a:r>
            <a:r>
              <a:rPr lang="fr-BE" sz="2400" dirty="0" smtClean="0"/>
              <a:t> of </a:t>
            </a:r>
            <a:r>
              <a:rPr lang="fr-BE" sz="2400" dirty="0" err="1" smtClean="0"/>
              <a:t>managing</a:t>
            </a:r>
            <a:r>
              <a:rPr lang="fr-BE" sz="2400" dirty="0" smtClean="0"/>
              <a:t> the </a:t>
            </a:r>
            <a:r>
              <a:rPr lang="fr-BE" sz="2400" dirty="0" err="1" smtClean="0"/>
              <a:t>activity</a:t>
            </a:r>
            <a:r>
              <a:rPr lang="fr-BE" sz="2400" dirty="0" smtClean="0"/>
              <a:t> (5 points)</a:t>
            </a:r>
          </a:p>
        </p:txBody>
      </p:sp>
      <p:sp>
        <p:nvSpPr>
          <p:cNvPr id="4" name="Slide Number Placeholder 3"/>
          <p:cNvSpPr>
            <a:spLocks noGrp="1"/>
          </p:cNvSpPr>
          <p:nvPr>
            <p:ph type="sldNum" sz="quarter" idx="10"/>
          </p:nvPr>
        </p:nvSpPr>
        <p:spPr/>
        <p:txBody>
          <a:bodyPr/>
          <a:lstStyle/>
          <a:p>
            <a:fld id="{59CF2995-AB43-4B7C-B8CD-9DC7C3692A9C}" type="slidenum">
              <a:rPr lang="en-GB" smtClean="0"/>
              <a:t>38</a:t>
            </a:fld>
            <a:endParaRPr lang="en-GB"/>
          </a:p>
        </p:txBody>
      </p:sp>
    </p:spTree>
    <p:extLst>
      <p:ext uri="{BB962C8B-B14F-4D97-AF65-F5344CB8AC3E}">
        <p14:creationId xmlns:p14="http://schemas.microsoft.com/office/powerpoint/2010/main" val="1129333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2</a:t>
            </a:r>
            <a:r>
              <a:rPr lang="en-GB" sz="1200" kern="1200" baseline="30000" dirty="0" smtClean="0">
                <a:solidFill>
                  <a:schemeClr val="tx1"/>
                </a:solidFill>
                <a:effectLst/>
                <a:latin typeface="+mn-lt"/>
                <a:ea typeface="+mn-ea"/>
                <a:cs typeface="+mn-cs"/>
              </a:rPr>
              <a:t>nd</a:t>
            </a:r>
            <a:r>
              <a:rPr lang="en-GB" sz="1200" kern="1200" dirty="0" smtClean="0">
                <a:solidFill>
                  <a:schemeClr val="tx1"/>
                </a:solidFill>
                <a:effectLst/>
                <a:latin typeface="+mn-lt"/>
                <a:ea typeface="+mn-ea"/>
                <a:cs typeface="+mn-cs"/>
              </a:rPr>
              <a:t> award criterion looks at </a:t>
            </a:r>
            <a:r>
              <a:rPr lang="en-US" sz="1200" kern="1200" dirty="0" smtClean="0">
                <a:solidFill>
                  <a:schemeClr val="tx1"/>
                </a:solidFill>
                <a:effectLst/>
                <a:latin typeface="+mn-lt"/>
                <a:ea typeface="+mn-ea"/>
                <a:cs typeface="+mn-cs"/>
              </a:rPr>
              <a:t>he quality of the project and the potential to reach audiences -&gt; 35 points</a:t>
            </a:r>
            <a:endParaRPr lang="en-GB" sz="1200" kern="1200" dirty="0" smtClean="0">
              <a:solidFill>
                <a:schemeClr val="tx1"/>
              </a:solidFill>
              <a:effectLst/>
              <a:latin typeface="+mn-lt"/>
              <a:ea typeface="+mn-ea"/>
              <a:cs typeface="+mn-cs"/>
            </a:endParaRPr>
          </a:p>
          <a:p>
            <a:endParaRPr lang="en-IE" dirty="0" smtClean="0"/>
          </a:p>
          <a:p>
            <a:r>
              <a:rPr lang="en-IE" dirty="0" smtClean="0"/>
              <a:t>Firstly</a:t>
            </a:r>
            <a:r>
              <a:rPr lang="en-IE" dirty="0"/>
              <a:t>, the artistic quality of the project is looked </a:t>
            </a:r>
            <a:r>
              <a:rPr lang="en-IE" dirty="0" smtClean="0"/>
              <a:t>at for 15 points</a:t>
            </a:r>
          </a:p>
          <a:p>
            <a:endParaRPr lang="en-IE" sz="2400" b="1" dirty="0" smtClean="0"/>
          </a:p>
          <a:p>
            <a:r>
              <a:rPr lang="en-IE" sz="1200" kern="1200" dirty="0" smtClean="0">
                <a:solidFill>
                  <a:schemeClr val="tx1"/>
                </a:solidFill>
                <a:latin typeface="+mn-lt"/>
                <a:ea typeface="+mn-ea"/>
                <a:cs typeface="+mn-cs"/>
              </a:rPr>
              <a:t>Then the o</a:t>
            </a:r>
            <a:r>
              <a:rPr lang="fr-BE" sz="1200" kern="1200" dirty="0" err="1" smtClean="0">
                <a:solidFill>
                  <a:schemeClr val="tx1"/>
                </a:solidFill>
                <a:latin typeface="+mn-lt"/>
                <a:ea typeface="+mn-ea"/>
                <a:cs typeface="+mn-cs"/>
              </a:rPr>
              <a:t>verall</a:t>
            </a:r>
            <a:r>
              <a:rPr lang="fr-BE" sz="1200" kern="1200" dirty="0" smtClean="0">
                <a:solidFill>
                  <a:schemeClr val="tx1"/>
                </a:solidFill>
                <a:latin typeface="+mn-lt"/>
                <a:ea typeface="+mn-ea"/>
                <a:cs typeface="+mn-cs"/>
              </a:rPr>
              <a:t> </a:t>
            </a:r>
            <a:r>
              <a:rPr lang="fr-BE" sz="1200" kern="1200" dirty="0" err="1" smtClean="0">
                <a:solidFill>
                  <a:schemeClr val="tx1"/>
                </a:solidFill>
                <a:latin typeface="+mn-lt"/>
                <a:ea typeface="+mn-ea"/>
                <a:cs typeface="+mn-cs"/>
              </a:rPr>
              <a:t>quality</a:t>
            </a:r>
            <a:r>
              <a:rPr lang="fr-BE" sz="1200" kern="1200" dirty="0" smtClean="0">
                <a:solidFill>
                  <a:schemeClr val="tx1"/>
                </a:solidFill>
                <a:latin typeface="+mn-lt"/>
                <a:ea typeface="+mn-ea"/>
                <a:cs typeface="+mn-cs"/>
              </a:rPr>
              <a:t> and </a:t>
            </a:r>
            <a:r>
              <a:rPr lang="fr-BE" sz="1200" kern="1200" dirty="0" err="1" smtClean="0">
                <a:solidFill>
                  <a:schemeClr val="tx1"/>
                </a:solidFill>
                <a:latin typeface="+mn-lt"/>
                <a:ea typeface="+mn-ea"/>
                <a:cs typeface="+mn-cs"/>
              </a:rPr>
              <a:t>financing</a:t>
            </a:r>
            <a:r>
              <a:rPr lang="fr-BE" sz="1200" kern="1200" dirty="0" smtClean="0">
                <a:solidFill>
                  <a:schemeClr val="tx1"/>
                </a:solidFill>
                <a:latin typeface="+mn-lt"/>
                <a:ea typeface="+mn-ea"/>
                <a:cs typeface="+mn-cs"/>
              </a:rPr>
              <a:t> of the </a:t>
            </a:r>
            <a:r>
              <a:rPr lang="fr-BE" sz="1200" kern="1200" dirty="0" err="1" smtClean="0">
                <a:solidFill>
                  <a:schemeClr val="tx1"/>
                </a:solidFill>
                <a:latin typeface="+mn-lt"/>
                <a:ea typeface="+mn-ea"/>
                <a:cs typeface="+mn-cs"/>
              </a:rPr>
              <a:t>project</a:t>
            </a:r>
            <a:r>
              <a:rPr lang="fr-BE" sz="1200" kern="1200" dirty="0" smtClean="0">
                <a:solidFill>
                  <a:schemeClr val="tx1"/>
                </a:solidFill>
                <a:latin typeface="+mn-lt"/>
                <a:ea typeface="+mn-ea"/>
                <a:cs typeface="+mn-cs"/>
              </a:rPr>
              <a:t> (5 points)</a:t>
            </a:r>
          </a:p>
          <a:p>
            <a:endParaRPr lang="fr-BE" sz="1200" kern="1200" dirty="0" smtClean="0">
              <a:solidFill>
                <a:schemeClr val="tx1"/>
              </a:solidFill>
              <a:latin typeface="+mn-lt"/>
              <a:ea typeface="+mn-ea"/>
              <a:cs typeface="+mn-cs"/>
            </a:endParaRPr>
          </a:p>
          <a:p>
            <a:r>
              <a:rPr lang="fr-BE" sz="1200" kern="1200" dirty="0" smtClean="0">
                <a:solidFill>
                  <a:schemeClr val="tx1"/>
                </a:solidFill>
                <a:latin typeface="+mn-lt"/>
                <a:ea typeface="+mn-ea"/>
                <a:cs typeface="+mn-cs"/>
              </a:rPr>
              <a:t>And</a:t>
            </a:r>
            <a:r>
              <a:rPr lang="fr-BE" sz="1200" kern="1200" baseline="0" dirty="0" smtClean="0">
                <a:solidFill>
                  <a:schemeClr val="tx1"/>
                </a:solidFill>
                <a:latin typeface="+mn-lt"/>
                <a:ea typeface="+mn-ea"/>
                <a:cs typeface="+mn-cs"/>
              </a:rPr>
              <a:t> at the </a:t>
            </a:r>
            <a:r>
              <a:rPr lang="fr-BE" sz="1200" kern="1200" baseline="0" dirty="0" err="1" smtClean="0">
                <a:solidFill>
                  <a:schemeClr val="tx1"/>
                </a:solidFill>
                <a:latin typeface="+mn-lt"/>
                <a:ea typeface="+mn-ea"/>
                <a:cs typeface="+mn-cs"/>
              </a:rPr>
              <a:t>p</a:t>
            </a:r>
            <a:r>
              <a:rPr lang="fr-BE" sz="2400" dirty="0" err="1" smtClean="0"/>
              <a:t>otential</a:t>
            </a:r>
            <a:r>
              <a:rPr lang="fr-BE" sz="2400" dirty="0" smtClean="0"/>
              <a:t> to </a:t>
            </a:r>
            <a:r>
              <a:rPr lang="fr-BE" sz="2400" dirty="0" err="1" smtClean="0"/>
              <a:t>reach</a:t>
            </a:r>
            <a:r>
              <a:rPr lang="fr-BE" sz="2400" dirty="0" smtClean="0"/>
              <a:t> </a:t>
            </a:r>
            <a:r>
              <a:rPr lang="fr-BE" sz="2400" b="0" dirty="0" smtClean="0"/>
              <a:t>audiences</a:t>
            </a:r>
            <a:r>
              <a:rPr lang="fr-BE" sz="2400" dirty="0" smtClean="0"/>
              <a:t> at European and international </a:t>
            </a:r>
            <a:r>
              <a:rPr lang="fr-BE" sz="2400" dirty="0" err="1" smtClean="0"/>
              <a:t>level</a:t>
            </a:r>
            <a:r>
              <a:rPr lang="fr-BE" sz="2400" dirty="0" smtClean="0"/>
              <a:t> (15 points)</a:t>
            </a:r>
          </a:p>
          <a:p>
            <a:endParaRPr lang="en-US"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39</a:t>
            </a:fld>
            <a:endParaRPr lang="en-GB"/>
          </a:p>
        </p:txBody>
      </p:sp>
    </p:spTree>
    <p:extLst>
      <p:ext uri="{BB962C8B-B14F-4D97-AF65-F5344CB8AC3E}">
        <p14:creationId xmlns:p14="http://schemas.microsoft.com/office/powerpoint/2010/main" val="3610892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third criterion, which is also used to assess the operational capacity of the company, looks at the way the company wants to implement the project. </a:t>
            </a:r>
            <a:endParaRPr lang="en-US" dirty="0"/>
          </a:p>
          <a:p>
            <a:pPr>
              <a:defRPr/>
            </a:pPr>
            <a:endParaRPr lang="en-GB" dirty="0" smtClean="0"/>
          </a:p>
          <a:p>
            <a:pPr>
              <a:defRPr/>
            </a:pPr>
            <a:r>
              <a:rPr lang="en-GB" dirty="0" smtClean="0"/>
              <a:t>I </a:t>
            </a:r>
            <a:r>
              <a:rPr lang="en-GB" dirty="0"/>
              <a:t>would like to draw your attention to the fact that for animation, </a:t>
            </a:r>
            <a:r>
              <a:rPr lang="en-GB" kern="1200" dirty="0">
                <a:effectLst/>
              </a:rPr>
              <a:t>the location of the animation work will be assessed</a:t>
            </a:r>
            <a:r>
              <a:rPr lang="en-GB" dirty="0"/>
              <a:t>. </a:t>
            </a:r>
          </a:p>
          <a:p>
            <a:pPr>
              <a:defRPr/>
            </a:pPr>
            <a:r>
              <a:rPr lang="en-GB" dirty="0"/>
              <a:t>This has been put in place </a:t>
            </a:r>
            <a:r>
              <a:rPr lang="en-GB" kern="1200" dirty="0">
                <a:effectLst/>
              </a:rPr>
              <a:t>to encourage the use of European studios.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40</a:t>
            </a:fld>
            <a:endParaRPr lang="en-GB"/>
          </a:p>
        </p:txBody>
      </p:sp>
    </p:spTree>
    <p:extLst>
      <p:ext uri="{BB962C8B-B14F-4D97-AF65-F5344CB8AC3E}">
        <p14:creationId xmlns:p14="http://schemas.microsoft.com/office/powerpoint/2010/main" val="3926202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Finally the last award criterion looks at the </a:t>
            </a:r>
            <a:r>
              <a:rPr lang="en-US" sz="1200" kern="1200" dirty="0" smtClean="0">
                <a:solidFill>
                  <a:schemeClr val="tx1"/>
                </a:solidFill>
                <a:effectLst/>
                <a:latin typeface="+mn-lt"/>
                <a:ea typeface="+mn-ea"/>
                <a:cs typeface="+mn-cs"/>
              </a:rPr>
              <a:t>Quality of the distributor’s involvement and distribution strategy and quality of the promotion and marketing strategy -&gt; 30 points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41</a:t>
            </a:fld>
            <a:endParaRPr lang="en-GB"/>
          </a:p>
        </p:txBody>
      </p:sp>
    </p:spTree>
    <p:extLst>
      <p:ext uri="{BB962C8B-B14F-4D97-AF65-F5344CB8AC3E}">
        <p14:creationId xmlns:p14="http://schemas.microsoft.com/office/powerpoint/2010/main" val="1606880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42</a:t>
            </a:fld>
            <a:endParaRPr lang="en-GB"/>
          </a:p>
        </p:txBody>
      </p:sp>
    </p:spTree>
    <p:extLst>
      <p:ext uri="{BB962C8B-B14F-4D97-AF65-F5344CB8AC3E}">
        <p14:creationId xmlns:p14="http://schemas.microsoft.com/office/powerpoint/2010/main" val="967338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643" indent="-161643">
              <a:buFontTx/>
              <a:buChar char="-"/>
            </a:pPr>
            <a:r>
              <a:rPr lang="en-GB" sz="1100" dirty="0"/>
              <a:t>Part A: contains administrative information about the participants (future coordinator, beneficiaries and affiliated entities) and the summarised budget for the project </a:t>
            </a:r>
            <a:r>
              <a:rPr lang="en-GB" sz="1100" i="1" dirty="0"/>
              <a:t>-&gt; </a:t>
            </a:r>
            <a:r>
              <a:rPr lang="en-GB" sz="1100" u="sng" dirty="0"/>
              <a:t>to be filled in directly online</a:t>
            </a:r>
          </a:p>
          <a:p>
            <a:endParaRPr lang="en-GB" sz="1100" u="sng" dirty="0"/>
          </a:p>
          <a:p>
            <a:pPr marL="161643" indent="-161643">
              <a:buFontTx/>
              <a:buChar char="-"/>
            </a:pPr>
            <a:r>
              <a:rPr lang="en-GB" sz="1100" dirty="0"/>
              <a:t>Part B — contains the technical description of the project -&gt; </a:t>
            </a:r>
            <a:r>
              <a:rPr lang="en-GB" sz="1100" u="sng" dirty="0"/>
              <a:t>to be downloaded from the Portal Submission System, completed and then assembled and re-uploaded as a PDF in the system</a:t>
            </a:r>
          </a:p>
          <a:p>
            <a:r>
              <a:rPr lang="en-IE" sz="1100" dirty="0"/>
              <a:t>-&gt; This will be common for the whole of MEDIA. This means that applicants must pay special attention to reply to the questions that are addressed to them for the specific scheme they are applying for</a:t>
            </a:r>
            <a:r>
              <a:rPr lang="en-IE" dirty="0"/>
              <a:t>!</a:t>
            </a:r>
            <a:endParaRPr lang="en-IE" sz="1100" dirty="0"/>
          </a:p>
          <a:p>
            <a:endParaRPr lang="en-GB" sz="1100" dirty="0"/>
          </a:p>
          <a:p>
            <a:pPr marL="161643" indent="-161643">
              <a:buFontTx/>
              <a:buChar char="-"/>
            </a:pPr>
            <a:r>
              <a:rPr lang="en-GB" sz="1100" dirty="0"/>
              <a:t>Part C (to be filled in directly online) containing additional project data</a:t>
            </a:r>
          </a:p>
          <a:p>
            <a:pPr marL="161643" indent="-161643">
              <a:buFontTx/>
              <a:buChar char="-"/>
            </a:pPr>
            <a:endParaRPr lang="en-IE" sz="1100" dirty="0"/>
          </a:p>
          <a:p>
            <a:pPr marL="161643" indent="-161643" defTabSz="862096">
              <a:buFontTx/>
              <a:buChar char="-"/>
              <a:defRPr/>
            </a:pPr>
            <a:r>
              <a:rPr lang="en-IE" dirty="0"/>
              <a:t>MEDIA Film DB: information on the work</a:t>
            </a:r>
            <a:endParaRPr lang="en-GB" dirty="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43</a:t>
            </a:fld>
            <a:endParaRPr lang="en-GB"/>
          </a:p>
        </p:txBody>
      </p:sp>
    </p:spTree>
    <p:extLst>
      <p:ext uri="{BB962C8B-B14F-4D97-AF65-F5344CB8AC3E}">
        <p14:creationId xmlns:p14="http://schemas.microsoft.com/office/powerpoint/2010/main" val="3043195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643" indent="-161643">
              <a:buFontTx/>
              <a:buChar char="-"/>
            </a:pPr>
            <a:r>
              <a:rPr lang="en-GB" dirty="0"/>
              <a:t>detailed budget table </a:t>
            </a:r>
            <a:r>
              <a:rPr lang="en-IE" i="1" dirty="0"/>
              <a:t>-&gt;</a:t>
            </a:r>
            <a:r>
              <a:rPr lang="en-IE" i="1" baseline="0" dirty="0"/>
              <a:t> </a:t>
            </a:r>
            <a:r>
              <a:rPr lang="en-IE" i="0" u="sng" dirty="0"/>
              <a:t>mandatory excel template available in the Submission </a:t>
            </a:r>
            <a:r>
              <a:rPr lang="en-IE" i="0" u="sng" dirty="0" smtClean="0"/>
              <a:t>System</a:t>
            </a:r>
          </a:p>
          <a:p>
            <a:pPr marL="161643" indent="-161643">
              <a:buFontTx/>
              <a:buChar char="-"/>
            </a:pPr>
            <a:endParaRPr lang="en-IE" i="0" u="sng" dirty="0" smtClean="0"/>
          </a:p>
          <a:p>
            <a:pPr marL="161643" indent="-161643">
              <a:buFontTx/>
              <a:buChar char="-"/>
            </a:pPr>
            <a:r>
              <a:rPr lang="en-GB" dirty="0" smtClean="0"/>
              <a:t>detailed </a:t>
            </a:r>
            <a:r>
              <a:rPr lang="en-GB" dirty="0"/>
              <a:t>description of the project, including a link to a trailer/teaser -&gt;</a:t>
            </a:r>
            <a:r>
              <a:rPr lang="en-GB" baseline="0" dirty="0"/>
              <a:t> </a:t>
            </a:r>
            <a:r>
              <a:rPr lang="en-GB" u="none" dirty="0" smtClean="0"/>
              <a:t>artistic </a:t>
            </a:r>
            <a:r>
              <a:rPr lang="en-GB" u="none" dirty="0"/>
              <a:t>material related to the project, e.g. </a:t>
            </a:r>
            <a:r>
              <a:rPr lang="en-GB" sz="1100" dirty="0"/>
              <a:t>director’s note, booklet, graphic presentation, sample of script, etc. </a:t>
            </a:r>
          </a:p>
          <a:p>
            <a:pPr marL="161643" indent="-161643">
              <a:buFontTx/>
              <a:buChar char="-"/>
            </a:pPr>
            <a:endParaRPr lang="en-GB" u="none" dirty="0"/>
          </a:p>
          <a:p>
            <a:pPr marL="161643" indent="-161643">
              <a:buFontTx/>
              <a:buChar char="-"/>
            </a:pPr>
            <a:r>
              <a:rPr lang="en-GB" dirty="0"/>
              <a:t>Production Financing Structure -&gt;</a:t>
            </a:r>
            <a:r>
              <a:rPr lang="en-GB" baseline="0" dirty="0"/>
              <a:t> </a:t>
            </a:r>
            <a:r>
              <a:rPr lang="en-GB" u="sng" dirty="0"/>
              <a:t>mandatory Excel template to present the overview of all the confirmed sources of financing to cover the total production </a:t>
            </a:r>
            <a:r>
              <a:rPr lang="en-GB" u="sng" dirty="0" smtClean="0"/>
              <a:t>budget</a:t>
            </a:r>
          </a:p>
          <a:p>
            <a:pPr marL="161643" indent="-161643">
              <a:buFontTx/>
              <a:buChar char="-"/>
            </a:pPr>
            <a:endParaRPr lang="en-GB" u="sng" dirty="0"/>
          </a:p>
          <a:p>
            <a:pPr marL="161643" indent="-161643" defTabSz="862096">
              <a:buFontTx/>
              <a:buChar char="-"/>
              <a:defRPr/>
            </a:pPr>
            <a:r>
              <a:rPr lang="en-GB" dirty="0"/>
              <a:t>confirmed sources of financing and, if applicable, co-production contract(s) -&gt;</a:t>
            </a:r>
            <a:r>
              <a:rPr lang="en-GB" baseline="0" dirty="0"/>
              <a:t> </a:t>
            </a:r>
            <a:r>
              <a:rPr lang="en-GB" u="sng" dirty="0"/>
              <a:t>scan of all the supporting documents for the confirmed sources of financing and co-productions, to be scanned in the same order as they are mentioned in the Production Financing Structure.</a:t>
            </a:r>
            <a:r>
              <a:rPr lang="en-GB" u="sng" baseline="0" dirty="0"/>
              <a:t> </a:t>
            </a:r>
            <a:r>
              <a:rPr lang="en-US" sz="1100" dirty="0"/>
              <a:t>Please consult the instructions in the template of the Production Financing Structure and the section on ‘Eligible Activities’ below to determine what can be considered as confirmed sources of financing). </a:t>
            </a:r>
          </a:p>
          <a:p>
            <a:pPr defTabSz="862096">
              <a:defRPr/>
            </a:pPr>
            <a:endParaRPr lang="en-US" sz="1100" dirty="0"/>
          </a:p>
          <a:p>
            <a:pPr marL="161643" indent="-161643" defTabSz="862096">
              <a:buFontTx/>
              <a:buChar char="-"/>
              <a:defRPr/>
            </a:pPr>
            <a:r>
              <a:rPr lang="en-US" sz="1100" dirty="0"/>
              <a:t>other letters of intent related to the distribution and financing strategies (scan of distribution and financing documents that do not meet the criteria in order to be considered ‘confirmed’). These can be taken into consideration to assess the distribution potential.</a:t>
            </a:r>
          </a:p>
          <a:p>
            <a:pPr defTabSz="862096">
              <a:defRPr/>
            </a:pPr>
            <a:endParaRPr lang="en-US" sz="1100" dirty="0"/>
          </a:p>
          <a:p>
            <a:pPr marL="161643" indent="-161643" defTabSz="862096">
              <a:buFontTx/>
              <a:buChar char="-"/>
              <a:defRPr/>
            </a:pPr>
            <a:r>
              <a:rPr lang="en-US" sz="1100" dirty="0"/>
              <a:t>Declaration on ownership and control </a:t>
            </a:r>
          </a:p>
        </p:txBody>
      </p:sp>
      <p:sp>
        <p:nvSpPr>
          <p:cNvPr id="4" name="Slide Number Placeholder 3"/>
          <p:cNvSpPr>
            <a:spLocks noGrp="1"/>
          </p:cNvSpPr>
          <p:nvPr>
            <p:ph type="sldNum" sz="quarter" idx="10"/>
          </p:nvPr>
        </p:nvSpPr>
        <p:spPr/>
        <p:txBody>
          <a:bodyPr/>
          <a:lstStyle/>
          <a:p>
            <a:fld id="{59CF2995-AB43-4B7C-B8CD-9DC7C3692A9C}" type="slidenum">
              <a:rPr lang="en-GB" smtClean="0"/>
              <a:t>44</a:t>
            </a:fld>
            <a:endParaRPr lang="en-GB"/>
          </a:p>
        </p:txBody>
      </p:sp>
    </p:spTree>
    <p:extLst>
      <p:ext uri="{BB962C8B-B14F-4D97-AF65-F5344CB8AC3E}">
        <p14:creationId xmlns:p14="http://schemas.microsoft.com/office/powerpoint/2010/main" val="18699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cs typeface="Calibri"/>
              </a:rPr>
              <a:t>The structure of</a:t>
            </a:r>
            <a:r>
              <a:rPr lang="en-GB" baseline="0" dirty="0" smtClean="0">
                <a:cs typeface="Calibri"/>
              </a:rPr>
              <a:t> the </a:t>
            </a:r>
            <a:r>
              <a:rPr lang="en-GB" dirty="0" smtClean="0">
                <a:cs typeface="Calibri"/>
              </a:rPr>
              <a:t>Work Packages is as follows:</a:t>
            </a:r>
            <a:endParaRPr lang="en-GB" dirty="0"/>
          </a:p>
          <a:p>
            <a:pPr>
              <a:defRPr/>
            </a:pPr>
            <a:endParaRPr lang="en-GB" dirty="0"/>
          </a:p>
          <a:p>
            <a:pPr marL="269405" indent="-269405">
              <a:buFont typeface="Arial"/>
              <a:buChar char="•"/>
              <a:defRPr/>
            </a:pPr>
            <a:r>
              <a:rPr lang="en-GB" dirty="0"/>
              <a:t>WP1: Management and </a:t>
            </a:r>
            <a:r>
              <a:rPr lang="en-GB" dirty="0" smtClean="0"/>
              <a:t>coordination</a:t>
            </a:r>
          </a:p>
          <a:p>
            <a:pPr>
              <a:defRPr/>
            </a:pPr>
            <a:r>
              <a:rPr lang="en-IE" dirty="0" smtClean="0">
                <a:cs typeface="Calibri" panose="020F0502020204030204"/>
              </a:rPr>
              <a:t>For example it concerns</a:t>
            </a:r>
            <a:r>
              <a:rPr lang="en-IE" baseline="0" dirty="0" smtClean="0">
                <a:cs typeface="Calibri" panose="020F0502020204030204"/>
              </a:rPr>
              <a:t> co-production deals, securing of distribution and the management of the project itself</a:t>
            </a:r>
            <a:endParaRPr lang="en-US" dirty="0">
              <a:cs typeface="Calibri" panose="020F0502020204030204"/>
            </a:endParaRPr>
          </a:p>
          <a:p>
            <a:pPr>
              <a:defRPr/>
            </a:pPr>
            <a:endParaRPr lang="en-GB" dirty="0"/>
          </a:p>
          <a:p>
            <a:pPr marL="269405" indent="-269405">
              <a:spcAft>
                <a:spcPts val="1697"/>
              </a:spcAft>
              <a:buFont typeface="Arial"/>
              <a:buChar char="•"/>
              <a:defRPr/>
            </a:pPr>
            <a:r>
              <a:rPr lang="en-GB" dirty="0"/>
              <a:t>WP2: </a:t>
            </a:r>
            <a:r>
              <a:rPr lang="en-GB" dirty="0" smtClean="0"/>
              <a:t>Pre-production (if applicable)</a:t>
            </a:r>
          </a:p>
          <a:p>
            <a:pPr>
              <a:spcAft>
                <a:spcPts val="1697"/>
              </a:spcAft>
              <a:defRPr/>
            </a:pPr>
            <a:r>
              <a:rPr lang="en-IE" dirty="0" smtClean="0">
                <a:cs typeface="Calibri"/>
              </a:rPr>
              <a:t>If the project has already entered</a:t>
            </a:r>
            <a:r>
              <a:rPr lang="en-IE" baseline="0" dirty="0" smtClean="0">
                <a:cs typeface="Calibri"/>
              </a:rPr>
              <a:t> into production, this will not be applicable</a:t>
            </a:r>
            <a:endParaRPr lang="en-GB" dirty="0">
              <a:cs typeface="Calibri"/>
            </a:endParaRPr>
          </a:p>
          <a:p>
            <a:pPr>
              <a:defRPr/>
            </a:pPr>
            <a:endParaRPr lang="en-GB" dirty="0"/>
          </a:p>
          <a:p>
            <a:pPr marL="269405" indent="-269405">
              <a:spcAft>
                <a:spcPts val="1697"/>
              </a:spcAft>
              <a:buFont typeface="Arial"/>
              <a:buChar char="•"/>
              <a:defRPr/>
            </a:pPr>
            <a:r>
              <a:rPr lang="en-GB" dirty="0"/>
              <a:t>WP3: Production</a:t>
            </a:r>
            <a:endParaRPr lang="en-GB" dirty="0">
              <a:cs typeface="Calibri"/>
            </a:endParaRPr>
          </a:p>
          <a:p>
            <a:pPr>
              <a:defRPr/>
            </a:pPr>
            <a:endParaRPr lang="en-GB" dirty="0"/>
          </a:p>
          <a:p>
            <a:pPr marL="269405" indent="-269405">
              <a:spcAft>
                <a:spcPts val="1697"/>
              </a:spcAft>
              <a:buFont typeface="Arial"/>
              <a:buChar char="•"/>
              <a:defRPr/>
            </a:pPr>
            <a:r>
              <a:rPr lang="en-GB" dirty="0"/>
              <a:t>WP4: Post-production &amp; prints and delivery</a:t>
            </a:r>
            <a:endParaRPr lang="en-GB" dirty="0">
              <a:cs typeface="Calibri"/>
            </a:endParaRPr>
          </a:p>
          <a:p>
            <a:pPr>
              <a:spcAft>
                <a:spcPts val="1697"/>
              </a:spcAft>
              <a:defRPr/>
            </a:pPr>
            <a:endParaRPr lang="en-GB" dirty="0"/>
          </a:p>
          <a:p>
            <a:pPr marL="269405" indent="-269405">
              <a:spcAft>
                <a:spcPts val="1697"/>
              </a:spcAft>
              <a:buFont typeface="Arial"/>
              <a:buChar char="•"/>
              <a:defRPr/>
            </a:pPr>
            <a:r>
              <a:rPr lang="en-GB" dirty="0"/>
              <a:t>WP5: Communication and dissemination</a:t>
            </a:r>
            <a:endParaRPr lang="en-GB" dirty="0">
              <a:cs typeface="Calibri"/>
            </a:endParaRPr>
          </a:p>
          <a:p>
            <a:pPr>
              <a:defRPr/>
            </a:pPr>
            <a:endParaRPr lang="en-IE" b="1" i="1" dirty="0">
              <a:cs typeface="Calibri"/>
            </a:endParaRP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45</a:t>
            </a:fld>
            <a:endParaRPr lang="en-GB"/>
          </a:p>
        </p:txBody>
      </p:sp>
    </p:spTree>
    <p:extLst>
      <p:ext uri="{BB962C8B-B14F-4D97-AF65-F5344CB8AC3E}">
        <p14:creationId xmlns:p14="http://schemas.microsoft.com/office/powerpoint/2010/main" val="1596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The actions in the Content cluster</a:t>
            </a:r>
            <a:r>
              <a:rPr lang="fr-BE" baseline="0"/>
              <a:t> </a:t>
            </a:r>
            <a:r>
              <a:rPr lang="fr-BE" baseline="0" err="1"/>
              <a:t>contribute</a:t>
            </a:r>
            <a:r>
              <a:rPr lang="fr-BE" baseline="0"/>
              <a:t> to the objective of the CE MEDIA Strand to:</a:t>
            </a:r>
          </a:p>
          <a:p>
            <a:pPr marL="171450" indent="-171450">
              <a:buFontTx/>
              <a:buChar char="-"/>
            </a:pPr>
            <a:r>
              <a:rPr lang="fr-BE" baseline="0"/>
              <a:t>Encourage </a:t>
            </a:r>
            <a:r>
              <a:rPr lang="fr-BE" b="1" baseline="0"/>
              <a:t>collaboration</a:t>
            </a:r>
            <a:r>
              <a:rPr lang="fr-BE" b="0" baseline="0"/>
              <a:t> and </a:t>
            </a:r>
            <a:r>
              <a:rPr lang="fr-BE" b="1" baseline="0"/>
              <a:t>innovation</a:t>
            </a:r>
            <a:r>
              <a:rPr lang="fr-BE" b="0" baseline="0"/>
              <a:t> in the </a:t>
            </a:r>
            <a:r>
              <a:rPr lang="fr-BE" b="0" baseline="0" err="1"/>
              <a:t>creation</a:t>
            </a:r>
            <a:r>
              <a:rPr lang="fr-BE" b="0" baseline="0"/>
              <a:t> and production of high </a:t>
            </a:r>
            <a:r>
              <a:rPr lang="fr-BE" b="0" baseline="0" err="1"/>
              <a:t>quality</a:t>
            </a:r>
            <a:r>
              <a:rPr lang="fr-BE" b="0" baseline="0"/>
              <a:t> </a:t>
            </a:r>
            <a:r>
              <a:rPr lang="fr-BE" b="0" baseline="0" err="1"/>
              <a:t>European</a:t>
            </a:r>
            <a:r>
              <a:rPr lang="fr-BE" b="0" baseline="0"/>
              <a:t> </a:t>
            </a:r>
            <a:r>
              <a:rPr lang="fr-BE" b="0" baseline="0" err="1"/>
              <a:t>audiovisual</a:t>
            </a:r>
            <a:r>
              <a:rPr lang="fr-BE" b="0" baseline="0"/>
              <a:t> </a:t>
            </a:r>
            <a:r>
              <a:rPr lang="fr-BE" b="0" baseline="0" err="1"/>
              <a:t>works</a:t>
            </a:r>
            <a:endParaRPr lang="fr-BE" b="0" baseline="0"/>
          </a:p>
          <a:p>
            <a:pPr marL="171450" indent="-171450">
              <a:buFontTx/>
              <a:buChar char="-"/>
            </a:pPr>
            <a:r>
              <a:rPr lang="fr-BE" b="0" baseline="0"/>
              <a:t>Focus on actions </a:t>
            </a:r>
            <a:r>
              <a:rPr lang="fr-BE" b="0" baseline="0" err="1"/>
              <a:t>with</a:t>
            </a:r>
            <a:r>
              <a:rPr lang="fr-BE" b="0" baseline="0"/>
              <a:t> a </a:t>
            </a:r>
            <a:r>
              <a:rPr lang="fr-BE" b="0" baseline="0" err="1"/>
              <a:t>strong</a:t>
            </a:r>
            <a:r>
              <a:rPr lang="fr-BE" b="0" baseline="0"/>
              <a:t> </a:t>
            </a:r>
            <a:r>
              <a:rPr lang="fr-BE" b="1" baseline="0" err="1"/>
              <a:t>European</a:t>
            </a:r>
            <a:r>
              <a:rPr lang="fr-BE" b="1" baseline="0"/>
              <a:t> </a:t>
            </a:r>
            <a:r>
              <a:rPr lang="fr-BE" b="1" baseline="0" err="1"/>
              <a:t>added</a:t>
            </a:r>
            <a:r>
              <a:rPr lang="fr-BE" b="1" baseline="0"/>
              <a:t> value</a:t>
            </a:r>
            <a:r>
              <a:rPr lang="fr-BE" b="0" baseline="0"/>
              <a:t>, by </a:t>
            </a:r>
            <a:r>
              <a:rPr lang="fr-BE" b="0" baseline="0" err="1"/>
              <a:t>encouraging</a:t>
            </a:r>
            <a:r>
              <a:rPr lang="fr-BE" b="0" baseline="0"/>
              <a:t> </a:t>
            </a:r>
            <a:r>
              <a:rPr lang="fr-BE" b="1" baseline="0"/>
              <a:t>cross-border </a:t>
            </a:r>
            <a:r>
              <a:rPr lang="fr-BE" b="1" baseline="0" err="1"/>
              <a:t>cooperation</a:t>
            </a:r>
            <a:r>
              <a:rPr lang="fr-BE" b="0" baseline="0"/>
              <a:t> and </a:t>
            </a:r>
            <a:r>
              <a:rPr lang="fr-BE" b="1" baseline="0" err="1"/>
              <a:t>stimulating</a:t>
            </a:r>
            <a:r>
              <a:rPr lang="fr-BE" b="1" baseline="0"/>
              <a:t> innovation</a:t>
            </a:r>
            <a:r>
              <a:rPr lang="fr-BE" b="0" baseline="0"/>
              <a:t> in content</a:t>
            </a:r>
          </a:p>
          <a:p>
            <a:pPr marL="171450" indent="-171450">
              <a:buFontTx/>
              <a:buChar char="-"/>
            </a:pPr>
            <a:r>
              <a:rPr lang="fr-BE" b="0" baseline="0"/>
              <a:t>CE MEDIA </a:t>
            </a:r>
            <a:r>
              <a:rPr lang="fr-BE" b="0" baseline="0" err="1"/>
              <a:t>wants</a:t>
            </a:r>
            <a:r>
              <a:rPr lang="fr-BE" b="0" baseline="0"/>
              <a:t> to support </a:t>
            </a:r>
            <a:r>
              <a:rPr lang="fr-BE" b="1" baseline="0" err="1"/>
              <a:t>cooperation</a:t>
            </a:r>
            <a:r>
              <a:rPr lang="fr-BE" b="0" baseline="0"/>
              <a:t> </a:t>
            </a:r>
            <a:r>
              <a:rPr lang="fr-BE" b="0" baseline="0" err="1"/>
              <a:t>between</a:t>
            </a:r>
            <a:r>
              <a:rPr lang="fr-BE" b="0" baseline="0"/>
              <a:t> </a:t>
            </a:r>
            <a:r>
              <a:rPr lang="fr-BE" b="0" baseline="0" err="1"/>
              <a:t>actors</a:t>
            </a:r>
            <a:r>
              <a:rPr lang="fr-BE" b="0" baseline="0"/>
              <a:t> </a:t>
            </a:r>
            <a:r>
              <a:rPr lang="fr-BE" b="0" baseline="0" err="1"/>
              <a:t>from</a:t>
            </a:r>
            <a:r>
              <a:rPr lang="fr-BE" b="0" baseline="0"/>
              <a:t> </a:t>
            </a:r>
            <a:r>
              <a:rPr lang="fr-BE" b="1" baseline="0" err="1"/>
              <a:t>different</a:t>
            </a:r>
            <a:r>
              <a:rPr lang="fr-BE" b="1" baseline="0"/>
              <a:t> </a:t>
            </a:r>
            <a:r>
              <a:rPr lang="fr-BE" b="1" baseline="0" err="1"/>
              <a:t>territory</a:t>
            </a:r>
            <a:r>
              <a:rPr lang="fr-BE" b="1" baseline="0"/>
              <a:t> sizes and </a:t>
            </a:r>
            <a:r>
              <a:rPr lang="fr-BE" b="1" baseline="0" err="1"/>
              <a:t>linguistic</a:t>
            </a:r>
            <a:r>
              <a:rPr lang="fr-BE" b="1" baseline="0"/>
              <a:t> areas </a:t>
            </a:r>
            <a:r>
              <a:rPr lang="fr-BE" b="0" baseline="0" err="1"/>
              <a:t>whilst</a:t>
            </a:r>
            <a:r>
              <a:rPr lang="fr-BE" b="0" baseline="0"/>
              <a:t> – at the </a:t>
            </a:r>
            <a:r>
              <a:rPr lang="fr-BE" b="0" baseline="0" err="1"/>
              <a:t>same</a:t>
            </a:r>
            <a:r>
              <a:rPr lang="fr-BE" b="0" baseline="0"/>
              <a:t> time – </a:t>
            </a:r>
            <a:r>
              <a:rPr lang="fr-BE" b="0" baseline="0" err="1"/>
              <a:t>preserving</a:t>
            </a:r>
            <a:r>
              <a:rPr lang="fr-BE" b="0" baseline="0"/>
              <a:t> and </a:t>
            </a:r>
            <a:r>
              <a:rPr lang="fr-BE" b="0" baseline="0" err="1"/>
              <a:t>stimulating</a:t>
            </a:r>
            <a:r>
              <a:rPr lang="fr-BE" b="0" baseline="0"/>
              <a:t> cultural </a:t>
            </a:r>
            <a:r>
              <a:rPr lang="fr-BE" b="0" baseline="0" err="1"/>
              <a:t>diversity</a:t>
            </a:r>
            <a:r>
              <a:rPr lang="fr-BE" b="0" baseline="0"/>
              <a:t>.</a:t>
            </a:r>
            <a:endParaRPr lang="en-GB" b="1"/>
          </a:p>
        </p:txBody>
      </p:sp>
      <p:sp>
        <p:nvSpPr>
          <p:cNvPr id="4" name="Slide Number Placeholder 3"/>
          <p:cNvSpPr>
            <a:spLocks noGrp="1"/>
          </p:cNvSpPr>
          <p:nvPr>
            <p:ph type="sldNum" sz="quarter" idx="10"/>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3798222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IE" dirty="0" smtClean="0"/>
              <a:t>As mentioned earlier,</a:t>
            </a:r>
            <a:r>
              <a:rPr lang="en-IE" baseline="0" dirty="0" smtClean="0"/>
              <a:t> the structure of the minimum deliverables that will need to be submitted, is clearly defined in the Call document.</a:t>
            </a:r>
            <a:endParaRPr lang="en-GB" dirty="0" smtClean="0"/>
          </a:p>
          <a:p>
            <a:endParaRPr lang="en-IE" baseline="0" dirty="0" smtClean="0"/>
          </a:p>
          <a:p>
            <a:pPr defTabSz="862096">
              <a:spcAft>
                <a:spcPts val="566"/>
              </a:spcAft>
              <a:defRPr/>
            </a:pPr>
            <a:r>
              <a:rPr lang="fr-BE" sz="2300" dirty="0"/>
              <a:t>WP 1 Project management and coordination: </a:t>
            </a:r>
            <a:r>
              <a:rPr lang="fr-BE" sz="2300" dirty="0" err="1"/>
              <a:t>Updated</a:t>
            </a:r>
            <a:r>
              <a:rPr lang="fr-BE" sz="2300" dirty="0"/>
              <a:t> Production </a:t>
            </a:r>
            <a:r>
              <a:rPr lang="fr-BE" sz="2300" dirty="0" err="1"/>
              <a:t>Financing</a:t>
            </a:r>
            <a:r>
              <a:rPr lang="fr-BE" sz="2300" dirty="0"/>
              <a:t> Structure and copy of </a:t>
            </a:r>
            <a:r>
              <a:rPr lang="fr-BE" sz="2300" dirty="0" err="1"/>
              <a:t>contract</a:t>
            </a:r>
            <a:r>
              <a:rPr lang="fr-BE" sz="2300" dirty="0"/>
              <a:t> </a:t>
            </a:r>
            <a:r>
              <a:rPr lang="fr-BE" sz="2300" dirty="0" err="1"/>
              <a:t>signed</a:t>
            </a:r>
            <a:r>
              <a:rPr lang="fr-BE" sz="2300" dirty="0"/>
              <a:t> </a:t>
            </a:r>
            <a:r>
              <a:rPr lang="fr-BE" sz="2300" dirty="0" err="1"/>
              <a:t>with</a:t>
            </a:r>
            <a:r>
              <a:rPr lang="fr-BE" sz="2300" dirty="0"/>
              <a:t> main broadcaster</a:t>
            </a:r>
          </a:p>
          <a:p>
            <a:pPr>
              <a:spcAft>
                <a:spcPts val="566"/>
              </a:spcAft>
            </a:pPr>
            <a:r>
              <a:rPr lang="fr-BE" sz="2300" dirty="0"/>
              <a:t>WP 2 </a:t>
            </a:r>
            <a:r>
              <a:rPr lang="fr-BE" sz="2300" dirty="0" err="1"/>
              <a:t>Pre</a:t>
            </a:r>
            <a:r>
              <a:rPr lang="fr-BE" sz="2300" dirty="0"/>
              <a:t>-production: </a:t>
            </a:r>
            <a:r>
              <a:rPr lang="fr-BE" sz="2300" dirty="0" err="1"/>
              <a:t>Declaration</a:t>
            </a:r>
            <a:r>
              <a:rPr lang="fr-BE" sz="2300" dirty="0"/>
              <a:t> on 1st </a:t>
            </a:r>
            <a:r>
              <a:rPr lang="fr-BE" sz="2300" dirty="0" err="1"/>
              <a:t>day</a:t>
            </a:r>
            <a:r>
              <a:rPr lang="fr-BE" sz="2300" dirty="0"/>
              <a:t> of principal </a:t>
            </a:r>
            <a:r>
              <a:rPr lang="fr-BE" sz="2300" dirty="0" err="1"/>
              <a:t>photography</a:t>
            </a:r>
            <a:endParaRPr lang="fr-BE" sz="2300" dirty="0"/>
          </a:p>
          <a:p>
            <a:pPr>
              <a:spcAft>
                <a:spcPts val="566"/>
              </a:spcAft>
            </a:pPr>
            <a:r>
              <a:rPr lang="fr-BE" sz="2300" dirty="0"/>
              <a:t>WP 3 Production: </a:t>
            </a:r>
            <a:r>
              <a:rPr lang="fr-BE" sz="2300" dirty="0" err="1"/>
              <a:t>Declaration</a:t>
            </a:r>
            <a:r>
              <a:rPr lang="fr-BE" sz="2300" dirty="0"/>
              <a:t> on the end of shooting</a:t>
            </a:r>
          </a:p>
          <a:p>
            <a:pPr>
              <a:spcAft>
                <a:spcPts val="566"/>
              </a:spcAft>
            </a:pPr>
            <a:r>
              <a:rPr lang="fr-BE" sz="2300" dirty="0"/>
              <a:t>WP 4 Post-production, </a:t>
            </a:r>
            <a:r>
              <a:rPr lang="fr-BE" sz="2300" dirty="0" err="1"/>
              <a:t>prints</a:t>
            </a:r>
            <a:r>
              <a:rPr lang="fr-BE" sz="2300" dirty="0"/>
              <a:t> and </a:t>
            </a:r>
            <a:r>
              <a:rPr lang="fr-BE" sz="2300" dirty="0" err="1"/>
              <a:t>delivery</a:t>
            </a:r>
            <a:r>
              <a:rPr lang="fr-BE" sz="2300" dirty="0"/>
              <a:t>: </a:t>
            </a:r>
            <a:r>
              <a:rPr lang="fr-BE" sz="2300" dirty="0" err="1"/>
              <a:t>Acceptance</a:t>
            </a:r>
            <a:r>
              <a:rPr lang="fr-BE" sz="2300" dirty="0"/>
              <a:t> </a:t>
            </a:r>
            <a:r>
              <a:rPr lang="fr-BE" sz="2300" dirty="0" err="1"/>
              <a:t>letter</a:t>
            </a:r>
            <a:r>
              <a:rPr lang="fr-BE" sz="2300" dirty="0"/>
              <a:t> of the </a:t>
            </a:r>
            <a:r>
              <a:rPr lang="fr-BE" sz="2300" dirty="0" err="1"/>
              <a:t>material</a:t>
            </a:r>
            <a:r>
              <a:rPr lang="fr-BE" sz="2300" dirty="0"/>
              <a:t> </a:t>
            </a:r>
            <a:r>
              <a:rPr lang="fr-BE" sz="2300" dirty="0" err="1"/>
              <a:t>from</a:t>
            </a:r>
            <a:r>
              <a:rPr lang="fr-BE" sz="2300" dirty="0"/>
              <a:t> the main broadcaster and </a:t>
            </a:r>
            <a:r>
              <a:rPr lang="fr-BE" sz="2300" dirty="0" err="1"/>
              <a:t>link</a:t>
            </a:r>
            <a:r>
              <a:rPr lang="fr-BE" sz="2300" dirty="0"/>
              <a:t> to </a:t>
            </a:r>
            <a:r>
              <a:rPr lang="fr-BE" sz="2300" dirty="0" err="1"/>
              <a:t>produced</a:t>
            </a:r>
            <a:r>
              <a:rPr lang="fr-BE" sz="2300" dirty="0"/>
              <a:t> </a:t>
            </a:r>
            <a:r>
              <a:rPr lang="fr-BE" sz="2300" dirty="0" err="1"/>
              <a:t>material</a:t>
            </a:r>
            <a:endParaRPr lang="fr-BE" sz="2300" dirty="0"/>
          </a:p>
          <a:p>
            <a:pPr>
              <a:spcAft>
                <a:spcPts val="566"/>
              </a:spcAft>
            </a:pPr>
            <a:r>
              <a:rPr lang="fr-BE" sz="2300" dirty="0"/>
              <a:t>WP 5 Communication and </a:t>
            </a:r>
            <a:r>
              <a:rPr lang="fr-BE" sz="2300" dirty="0" err="1"/>
              <a:t>dissemination</a:t>
            </a:r>
            <a:r>
              <a:rPr lang="fr-BE" sz="2300" dirty="0"/>
              <a:t>: Promotion </a:t>
            </a:r>
            <a:r>
              <a:rPr lang="fr-BE" sz="2300" dirty="0" err="1"/>
              <a:t>material</a:t>
            </a:r>
            <a:r>
              <a:rPr lang="fr-BE" sz="2300" dirty="0"/>
              <a:t> (</a:t>
            </a:r>
            <a:r>
              <a:rPr lang="fr-BE" sz="2300" dirty="0" err="1"/>
              <a:t>trailer</a:t>
            </a:r>
            <a:r>
              <a:rPr lang="fr-BE" sz="2300" dirty="0"/>
              <a:t>, poster, </a:t>
            </a:r>
            <a:r>
              <a:rPr lang="fr-BE" sz="2300" dirty="0" err="1"/>
              <a:t>stills</a:t>
            </a:r>
            <a:r>
              <a:rPr lang="fr-BE" sz="2300" dirty="0"/>
              <a:t>, etc.) and </a:t>
            </a:r>
            <a:r>
              <a:rPr lang="fr-BE" sz="2300" dirty="0" err="1"/>
              <a:t>most</a:t>
            </a:r>
            <a:r>
              <a:rPr lang="fr-BE" sz="2300" dirty="0"/>
              <a:t> </a:t>
            </a:r>
            <a:r>
              <a:rPr lang="fr-BE" sz="2300" dirty="0" err="1"/>
              <a:t>recent</a:t>
            </a:r>
            <a:r>
              <a:rPr lang="fr-BE" sz="2300" dirty="0"/>
              <a:t> </a:t>
            </a:r>
            <a:r>
              <a:rPr lang="fr-BE" sz="2300" dirty="0" err="1"/>
              <a:t>royalty</a:t>
            </a:r>
            <a:r>
              <a:rPr lang="fr-BE" sz="2300" dirty="0"/>
              <a:t> </a:t>
            </a:r>
            <a:r>
              <a:rPr lang="fr-BE" sz="2300" dirty="0" err="1"/>
              <a:t>statement</a:t>
            </a:r>
            <a:r>
              <a:rPr lang="fr-BE" sz="2300" dirty="0"/>
              <a:t> </a:t>
            </a:r>
            <a:r>
              <a:rPr lang="fr-BE" sz="2300" dirty="0" err="1"/>
              <a:t>from</a:t>
            </a:r>
            <a:r>
              <a:rPr lang="fr-BE" sz="2300" dirty="0"/>
              <a:t> sales agent</a:t>
            </a:r>
          </a:p>
          <a:p>
            <a:pPr>
              <a:spcAft>
                <a:spcPts val="566"/>
              </a:spcAft>
            </a:pPr>
            <a:endParaRPr lang="fr-BE" sz="2300" dirty="0"/>
          </a:p>
          <a:p>
            <a:pPr>
              <a:spcAft>
                <a:spcPts val="566"/>
              </a:spcAft>
            </a:pPr>
            <a:r>
              <a:rPr lang="fr-BE" sz="2300" dirty="0" err="1"/>
              <a:t>Interoperable</a:t>
            </a:r>
            <a:r>
              <a:rPr lang="fr-BE" sz="2300" dirty="0"/>
              <a:t> Standard Identifier (</a:t>
            </a:r>
            <a:r>
              <a:rPr lang="fr-BE" sz="2300" dirty="0" err="1"/>
              <a:t>such</a:t>
            </a:r>
            <a:r>
              <a:rPr lang="fr-BE" sz="2300" dirty="0"/>
              <a:t> as </a:t>
            </a:r>
            <a:r>
              <a:rPr lang="fr-BE" sz="2300" dirty="0" err="1"/>
              <a:t>ISAN</a:t>
            </a:r>
            <a:r>
              <a:rPr lang="fr-BE" sz="2300" dirty="0"/>
              <a:t> or </a:t>
            </a:r>
            <a:r>
              <a:rPr lang="fr-BE" sz="2300" dirty="0" err="1"/>
              <a:t>EIDR</a:t>
            </a:r>
            <a:r>
              <a:rPr lang="fr-BE" sz="2300" dirty="0"/>
              <a:t>)</a:t>
            </a:r>
          </a:p>
        </p:txBody>
      </p:sp>
      <p:sp>
        <p:nvSpPr>
          <p:cNvPr id="4" name="Slide Number Placeholder 3"/>
          <p:cNvSpPr>
            <a:spLocks noGrp="1"/>
          </p:cNvSpPr>
          <p:nvPr>
            <p:ph type="sldNum" sz="quarter" idx="10"/>
          </p:nvPr>
        </p:nvSpPr>
        <p:spPr/>
        <p:txBody>
          <a:bodyPr/>
          <a:lstStyle/>
          <a:p>
            <a:fld id="{59CF2995-AB43-4B7C-B8CD-9DC7C3692A9C}" type="slidenum">
              <a:rPr lang="en-GB" smtClean="0"/>
              <a:t>46</a:t>
            </a:fld>
            <a:endParaRPr lang="en-GB"/>
          </a:p>
        </p:txBody>
      </p:sp>
    </p:spTree>
    <p:extLst>
      <p:ext uri="{BB962C8B-B14F-4D97-AF65-F5344CB8AC3E}">
        <p14:creationId xmlns:p14="http://schemas.microsoft.com/office/powerpoint/2010/main" val="3622978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IE" dirty="0" smtClean="0"/>
              <a:t>As mentioned earlier,</a:t>
            </a:r>
            <a:r>
              <a:rPr lang="en-IE" baseline="0" dirty="0" smtClean="0"/>
              <a:t> the structure of the minimum deliverables that will need to be submitted, is clearly defined in the Call document.</a:t>
            </a:r>
            <a:endParaRPr lang="en-GB" dirty="0" smtClean="0"/>
          </a:p>
          <a:p>
            <a:endParaRPr lang="en-IE" baseline="0" dirty="0" smtClean="0"/>
          </a:p>
          <a:p>
            <a:pPr defTabSz="862096">
              <a:spcAft>
                <a:spcPts val="566"/>
              </a:spcAft>
              <a:defRPr/>
            </a:pPr>
            <a:r>
              <a:rPr lang="fr-BE" sz="2300" dirty="0"/>
              <a:t>WP 1 Project management and coordination: </a:t>
            </a:r>
            <a:r>
              <a:rPr lang="fr-BE" sz="2300" dirty="0" err="1"/>
              <a:t>Updated</a:t>
            </a:r>
            <a:r>
              <a:rPr lang="fr-BE" sz="2300" dirty="0"/>
              <a:t> Production </a:t>
            </a:r>
            <a:r>
              <a:rPr lang="fr-BE" sz="2300" dirty="0" err="1"/>
              <a:t>Financing</a:t>
            </a:r>
            <a:r>
              <a:rPr lang="fr-BE" sz="2300" dirty="0"/>
              <a:t> Structure and copy of </a:t>
            </a:r>
            <a:r>
              <a:rPr lang="fr-BE" sz="2300" dirty="0" err="1"/>
              <a:t>contract</a:t>
            </a:r>
            <a:r>
              <a:rPr lang="fr-BE" sz="2300" dirty="0"/>
              <a:t> </a:t>
            </a:r>
            <a:r>
              <a:rPr lang="fr-BE" sz="2300" dirty="0" err="1"/>
              <a:t>signed</a:t>
            </a:r>
            <a:r>
              <a:rPr lang="fr-BE" sz="2300" dirty="0"/>
              <a:t> </a:t>
            </a:r>
            <a:r>
              <a:rPr lang="fr-BE" sz="2300" dirty="0" err="1"/>
              <a:t>with</a:t>
            </a:r>
            <a:r>
              <a:rPr lang="fr-BE" sz="2300" dirty="0"/>
              <a:t> main broadcaster</a:t>
            </a:r>
          </a:p>
          <a:p>
            <a:pPr>
              <a:spcAft>
                <a:spcPts val="566"/>
              </a:spcAft>
            </a:pPr>
            <a:r>
              <a:rPr lang="fr-BE" sz="2300" dirty="0"/>
              <a:t>WP 2 </a:t>
            </a:r>
            <a:r>
              <a:rPr lang="fr-BE" sz="2300" dirty="0" err="1"/>
              <a:t>Pre</a:t>
            </a:r>
            <a:r>
              <a:rPr lang="fr-BE" sz="2300" dirty="0"/>
              <a:t>-production: </a:t>
            </a:r>
            <a:r>
              <a:rPr lang="fr-BE" sz="2300" dirty="0" err="1"/>
              <a:t>Declaration</a:t>
            </a:r>
            <a:r>
              <a:rPr lang="fr-BE" sz="2300" dirty="0"/>
              <a:t> on 1st </a:t>
            </a:r>
            <a:r>
              <a:rPr lang="fr-BE" sz="2300" dirty="0" err="1"/>
              <a:t>day</a:t>
            </a:r>
            <a:r>
              <a:rPr lang="fr-BE" sz="2300" dirty="0"/>
              <a:t> of principal </a:t>
            </a:r>
            <a:r>
              <a:rPr lang="fr-BE" sz="2300" dirty="0" err="1"/>
              <a:t>photography</a:t>
            </a:r>
            <a:endParaRPr lang="fr-BE" sz="2300" dirty="0"/>
          </a:p>
          <a:p>
            <a:pPr>
              <a:spcAft>
                <a:spcPts val="566"/>
              </a:spcAft>
            </a:pPr>
            <a:r>
              <a:rPr lang="fr-BE" sz="2300" dirty="0"/>
              <a:t>WP 3 Production: </a:t>
            </a:r>
            <a:r>
              <a:rPr lang="fr-BE" sz="2300" dirty="0" err="1"/>
              <a:t>Declaration</a:t>
            </a:r>
            <a:r>
              <a:rPr lang="fr-BE" sz="2300" dirty="0"/>
              <a:t> on the end of shooting</a:t>
            </a:r>
          </a:p>
          <a:p>
            <a:pPr>
              <a:spcAft>
                <a:spcPts val="566"/>
              </a:spcAft>
            </a:pPr>
            <a:r>
              <a:rPr lang="fr-BE" sz="2300" dirty="0"/>
              <a:t>WP 4 Post-production, </a:t>
            </a:r>
            <a:r>
              <a:rPr lang="fr-BE" sz="2300" dirty="0" err="1"/>
              <a:t>prints</a:t>
            </a:r>
            <a:r>
              <a:rPr lang="fr-BE" sz="2300" dirty="0"/>
              <a:t> and </a:t>
            </a:r>
            <a:r>
              <a:rPr lang="fr-BE" sz="2300" dirty="0" err="1"/>
              <a:t>delivery</a:t>
            </a:r>
            <a:r>
              <a:rPr lang="fr-BE" sz="2300" dirty="0"/>
              <a:t>: </a:t>
            </a:r>
            <a:r>
              <a:rPr lang="fr-BE" sz="2300" dirty="0" err="1"/>
              <a:t>Acceptance</a:t>
            </a:r>
            <a:r>
              <a:rPr lang="fr-BE" sz="2300" dirty="0"/>
              <a:t> </a:t>
            </a:r>
            <a:r>
              <a:rPr lang="fr-BE" sz="2300" dirty="0" err="1"/>
              <a:t>letter</a:t>
            </a:r>
            <a:r>
              <a:rPr lang="fr-BE" sz="2300" dirty="0"/>
              <a:t> of the </a:t>
            </a:r>
            <a:r>
              <a:rPr lang="fr-BE" sz="2300" dirty="0" err="1"/>
              <a:t>material</a:t>
            </a:r>
            <a:r>
              <a:rPr lang="fr-BE" sz="2300" dirty="0"/>
              <a:t> </a:t>
            </a:r>
            <a:r>
              <a:rPr lang="fr-BE" sz="2300" dirty="0" err="1"/>
              <a:t>from</a:t>
            </a:r>
            <a:r>
              <a:rPr lang="fr-BE" sz="2300" dirty="0"/>
              <a:t> the main broadcaster and </a:t>
            </a:r>
            <a:r>
              <a:rPr lang="fr-BE" sz="2300" dirty="0" err="1"/>
              <a:t>link</a:t>
            </a:r>
            <a:r>
              <a:rPr lang="fr-BE" sz="2300" dirty="0"/>
              <a:t> to </a:t>
            </a:r>
            <a:r>
              <a:rPr lang="fr-BE" sz="2300" dirty="0" err="1"/>
              <a:t>produced</a:t>
            </a:r>
            <a:r>
              <a:rPr lang="fr-BE" sz="2300" dirty="0"/>
              <a:t> </a:t>
            </a:r>
            <a:r>
              <a:rPr lang="fr-BE" sz="2300" dirty="0" err="1"/>
              <a:t>material</a:t>
            </a:r>
            <a:endParaRPr lang="fr-BE" sz="2300" dirty="0"/>
          </a:p>
          <a:p>
            <a:pPr>
              <a:spcAft>
                <a:spcPts val="566"/>
              </a:spcAft>
            </a:pPr>
            <a:r>
              <a:rPr lang="fr-BE" sz="2300" dirty="0"/>
              <a:t>WP 5 Communication and </a:t>
            </a:r>
            <a:r>
              <a:rPr lang="fr-BE" sz="2300" dirty="0" err="1"/>
              <a:t>dissemination</a:t>
            </a:r>
            <a:r>
              <a:rPr lang="fr-BE" sz="2300" dirty="0"/>
              <a:t>: Promotion </a:t>
            </a:r>
            <a:r>
              <a:rPr lang="fr-BE" sz="2300" dirty="0" err="1"/>
              <a:t>material</a:t>
            </a:r>
            <a:r>
              <a:rPr lang="fr-BE" sz="2300" dirty="0"/>
              <a:t> (</a:t>
            </a:r>
            <a:r>
              <a:rPr lang="fr-BE" sz="2300" dirty="0" err="1"/>
              <a:t>trailer</a:t>
            </a:r>
            <a:r>
              <a:rPr lang="fr-BE" sz="2300" dirty="0"/>
              <a:t>, poster, </a:t>
            </a:r>
            <a:r>
              <a:rPr lang="fr-BE" sz="2300" dirty="0" err="1"/>
              <a:t>stills</a:t>
            </a:r>
            <a:r>
              <a:rPr lang="fr-BE" sz="2300" dirty="0"/>
              <a:t>, etc.) and </a:t>
            </a:r>
            <a:r>
              <a:rPr lang="fr-BE" sz="2300" dirty="0" err="1"/>
              <a:t>most</a:t>
            </a:r>
            <a:r>
              <a:rPr lang="fr-BE" sz="2300" dirty="0"/>
              <a:t> </a:t>
            </a:r>
            <a:r>
              <a:rPr lang="fr-BE" sz="2300" dirty="0" err="1"/>
              <a:t>recent</a:t>
            </a:r>
            <a:r>
              <a:rPr lang="fr-BE" sz="2300" dirty="0"/>
              <a:t> </a:t>
            </a:r>
            <a:r>
              <a:rPr lang="fr-BE" sz="2300" dirty="0" err="1"/>
              <a:t>royalty</a:t>
            </a:r>
            <a:r>
              <a:rPr lang="fr-BE" sz="2300" dirty="0"/>
              <a:t> </a:t>
            </a:r>
            <a:r>
              <a:rPr lang="fr-BE" sz="2300" dirty="0" err="1"/>
              <a:t>statement</a:t>
            </a:r>
            <a:r>
              <a:rPr lang="fr-BE" sz="2300" dirty="0"/>
              <a:t> </a:t>
            </a:r>
            <a:r>
              <a:rPr lang="fr-BE" sz="2300" dirty="0" err="1"/>
              <a:t>from</a:t>
            </a:r>
            <a:r>
              <a:rPr lang="fr-BE" sz="2300" dirty="0"/>
              <a:t> sales agent</a:t>
            </a:r>
          </a:p>
          <a:p>
            <a:pPr>
              <a:spcAft>
                <a:spcPts val="566"/>
              </a:spcAft>
            </a:pPr>
            <a:endParaRPr lang="fr-BE" sz="2300" dirty="0"/>
          </a:p>
          <a:p>
            <a:pPr>
              <a:spcAft>
                <a:spcPts val="566"/>
              </a:spcAft>
            </a:pPr>
            <a:r>
              <a:rPr lang="fr-BE" sz="2300" dirty="0" err="1"/>
              <a:t>Interoperable</a:t>
            </a:r>
            <a:r>
              <a:rPr lang="fr-BE" sz="2300" dirty="0"/>
              <a:t> Standard Identifier (</a:t>
            </a:r>
            <a:r>
              <a:rPr lang="fr-BE" sz="2300" dirty="0" err="1"/>
              <a:t>such</a:t>
            </a:r>
            <a:r>
              <a:rPr lang="fr-BE" sz="2300" dirty="0"/>
              <a:t> as </a:t>
            </a:r>
            <a:r>
              <a:rPr lang="fr-BE" sz="2300" dirty="0" err="1"/>
              <a:t>ISAN</a:t>
            </a:r>
            <a:r>
              <a:rPr lang="fr-BE" sz="2300" dirty="0"/>
              <a:t> or </a:t>
            </a:r>
            <a:r>
              <a:rPr lang="fr-BE" sz="2300" dirty="0" err="1"/>
              <a:t>EIDR</a:t>
            </a:r>
            <a:r>
              <a:rPr lang="fr-BE" sz="2300" dirty="0"/>
              <a:t>)</a:t>
            </a:r>
          </a:p>
        </p:txBody>
      </p:sp>
      <p:sp>
        <p:nvSpPr>
          <p:cNvPr id="4" name="Slide Number Placeholder 3"/>
          <p:cNvSpPr>
            <a:spLocks noGrp="1"/>
          </p:cNvSpPr>
          <p:nvPr>
            <p:ph type="sldNum" sz="quarter" idx="10"/>
          </p:nvPr>
        </p:nvSpPr>
        <p:spPr/>
        <p:txBody>
          <a:bodyPr/>
          <a:lstStyle/>
          <a:p>
            <a:fld id="{59CF2995-AB43-4B7C-B8CD-9DC7C3692A9C}" type="slidenum">
              <a:rPr lang="en-GB" smtClean="0"/>
              <a:t>47</a:t>
            </a:fld>
            <a:endParaRPr lang="en-GB"/>
          </a:p>
        </p:txBody>
      </p:sp>
    </p:spTree>
    <p:extLst>
      <p:ext uri="{BB962C8B-B14F-4D97-AF65-F5344CB8AC3E}">
        <p14:creationId xmlns:p14="http://schemas.microsoft.com/office/powerpoint/2010/main" val="3204226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expected impact remains similar to what we had in the past, namely an increase in high quality European productions for TV and online distribution, an increase in the number of co-productions and enhanced cooperation between operators from MEDIA countries, and an increased audience for European works.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58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32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Basically, companies belonging to a same group. In the application form, the following details on control can be found:</a:t>
            </a:r>
          </a:p>
          <a:p>
            <a:r>
              <a:rPr lang="en-US" sz="1200" b="0" i="0" kern="1200" dirty="0">
                <a:solidFill>
                  <a:schemeClr val="tx1"/>
                </a:solidFill>
                <a:effectLst/>
                <a:latin typeface="+mn-lt"/>
                <a:ea typeface="+mn-ea"/>
                <a:cs typeface="+mn-cs"/>
              </a:rPr>
              <a:t>Legal entity A controls legal entity B if:</a:t>
            </a:r>
          </a:p>
          <a:p>
            <a:r>
              <a:rPr lang="en-US" sz="1200" b="0" i="0" kern="1200" dirty="0">
                <a:solidFill>
                  <a:schemeClr val="tx1"/>
                </a:solidFill>
                <a:effectLst/>
                <a:latin typeface="+mn-lt"/>
                <a:ea typeface="+mn-ea"/>
                <a:cs typeface="+mn-cs"/>
              </a:rPr>
              <a:t>A, directly or indirectly, holds more than 50% of the nominal value of the issued share capital or a majority of the voting rights of the shareholders or associates of B, or</a:t>
            </a:r>
          </a:p>
          <a:p>
            <a:r>
              <a:rPr lang="en-US" sz="1200" b="0" i="0" kern="1200" dirty="0">
                <a:solidFill>
                  <a:schemeClr val="tx1"/>
                </a:solidFill>
                <a:effectLst/>
                <a:latin typeface="+mn-lt"/>
                <a:ea typeface="+mn-ea"/>
                <a:cs typeface="+mn-cs"/>
              </a:rPr>
              <a:t>A, directly or indirectly, holds in fact or in law the decision-making powers in B.</a:t>
            </a:r>
          </a:p>
          <a:p>
            <a:r>
              <a:rPr lang="en-US" sz="1200" b="0" i="0" kern="1200" dirty="0">
                <a:solidFill>
                  <a:schemeClr val="tx1"/>
                </a:solidFill>
                <a:effectLst/>
                <a:latin typeface="+mn-lt"/>
                <a:ea typeface="+mn-ea"/>
                <a:cs typeface="+mn-cs"/>
              </a:rPr>
              <a:t>The following relationships between legal entities shall not in themselves be deemed to constitute controlling relationships:</a:t>
            </a:r>
          </a:p>
          <a:p>
            <a:r>
              <a:rPr lang="en-US" sz="1200" b="0" i="0" kern="1200" dirty="0">
                <a:solidFill>
                  <a:schemeClr val="tx1"/>
                </a:solidFill>
                <a:effectLst/>
                <a:latin typeface="+mn-lt"/>
                <a:ea typeface="+mn-ea"/>
                <a:cs typeface="+mn-cs"/>
              </a:rPr>
              <a:t>the same public investment corporation, institutional investor or venture-capital company has a direct or indirect holding of more than 50% of the nominal value of the issued share capital or a majority of voting rights of the shareholders or associates</a:t>
            </a:r>
          </a:p>
          <a:p>
            <a:r>
              <a:rPr lang="en-US" sz="1200" b="0" i="0" kern="1200" dirty="0">
                <a:solidFill>
                  <a:schemeClr val="tx1"/>
                </a:solidFill>
                <a:effectLst/>
                <a:latin typeface="+mn-lt"/>
                <a:ea typeface="+mn-ea"/>
                <a:cs typeface="+mn-cs"/>
              </a:rPr>
              <a:t>the legal entities concerned are owned or supervised by the same public body.</a:t>
            </a:r>
          </a:p>
          <a:p>
            <a:r>
              <a:rPr lang="en-US" sz="1200" b="0" i="0" kern="1200" dirty="0">
                <a:solidFill>
                  <a:schemeClr val="tx1"/>
                </a:solidFill>
                <a:effectLst/>
                <a:latin typeface="+mn-lt"/>
                <a:ea typeface="+mn-ea"/>
                <a:cs typeface="+mn-cs"/>
              </a:rPr>
              <a:t>To be honest, we need to feel our way around this new concept as well. My understanding is that affiliated entities will be validated (PIC validation) by REA, as all other companies, and they will confirm the existence of this 'control'.</a:t>
            </a:r>
          </a:p>
          <a:p>
            <a:endParaRPr lang="fr-B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263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04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97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662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33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0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Content cluster </a:t>
            </a:r>
            <a:r>
              <a:rPr lang="fr-BE" err="1"/>
              <a:t>covers</a:t>
            </a:r>
            <a:r>
              <a:rPr lang="fr-BE"/>
              <a:t> 5 ‘actions’:</a:t>
            </a:r>
          </a:p>
          <a:p>
            <a:pPr marL="171450" indent="-171450">
              <a:buFontTx/>
              <a:buChar char="-"/>
            </a:pPr>
            <a:r>
              <a:rPr lang="fr-BE"/>
              <a:t>The </a:t>
            </a:r>
            <a:r>
              <a:rPr lang="fr-BE" err="1"/>
              <a:t>well</a:t>
            </a:r>
            <a:r>
              <a:rPr lang="fr-BE"/>
              <a:t> </a:t>
            </a:r>
            <a:r>
              <a:rPr lang="fr-BE" err="1"/>
              <a:t>known</a:t>
            </a:r>
            <a:r>
              <a:rPr lang="fr-BE"/>
              <a:t> </a:t>
            </a:r>
            <a:r>
              <a:rPr lang="fr-BE" err="1"/>
              <a:t>slate</a:t>
            </a:r>
            <a:r>
              <a:rPr lang="fr-BE"/>
              <a:t> </a:t>
            </a:r>
            <a:r>
              <a:rPr lang="fr-BE" err="1"/>
              <a:t>development</a:t>
            </a:r>
            <a:r>
              <a:rPr lang="fr-BE"/>
              <a:t> support, </a:t>
            </a:r>
            <a:r>
              <a:rPr lang="fr-BE" err="1"/>
              <a:t>with</a:t>
            </a:r>
            <a:r>
              <a:rPr lang="fr-BE" baseline="0"/>
              <a:t> </a:t>
            </a:r>
            <a:r>
              <a:rPr lang="fr-BE" baseline="0" err="1"/>
              <a:t>its</a:t>
            </a:r>
            <a:r>
              <a:rPr lang="fr-BE" baseline="0"/>
              <a:t> </a:t>
            </a:r>
            <a:r>
              <a:rPr lang="fr-BE" baseline="0" err="1"/>
              <a:t>structuring</a:t>
            </a:r>
            <a:r>
              <a:rPr lang="fr-BE" baseline="0"/>
              <a:t> </a:t>
            </a:r>
            <a:r>
              <a:rPr lang="fr-BE" baseline="0" err="1"/>
              <a:t>effect</a:t>
            </a:r>
            <a:r>
              <a:rPr lang="fr-BE" baseline="0"/>
              <a:t> on </a:t>
            </a:r>
            <a:r>
              <a:rPr lang="fr-BE" baseline="0" err="1"/>
              <a:t>companies</a:t>
            </a:r>
            <a:r>
              <a:rPr lang="fr-BE" baseline="0"/>
              <a:t>, </a:t>
            </a:r>
            <a:r>
              <a:rPr lang="fr-BE" baseline="0" err="1"/>
              <a:t>which</a:t>
            </a:r>
            <a:r>
              <a:rPr lang="fr-BE" baseline="0"/>
              <a:t> </a:t>
            </a:r>
            <a:r>
              <a:rPr lang="fr-BE" baseline="0" err="1"/>
              <a:t>is</a:t>
            </a:r>
            <a:r>
              <a:rPr lang="fr-BE" baseline="0"/>
              <a:t> </a:t>
            </a:r>
            <a:r>
              <a:rPr lang="fr-BE" baseline="0" err="1"/>
              <a:t>now</a:t>
            </a:r>
            <a:r>
              <a:rPr lang="fr-BE" baseline="0"/>
              <a:t> </a:t>
            </a:r>
            <a:r>
              <a:rPr lang="fr-BE" baseline="0" err="1"/>
              <a:t>being</a:t>
            </a:r>
            <a:r>
              <a:rPr lang="fr-BE" baseline="0"/>
              <a:t> </a:t>
            </a:r>
            <a:r>
              <a:rPr lang="fr-BE" baseline="0" err="1"/>
              <a:t>joined</a:t>
            </a:r>
            <a:r>
              <a:rPr lang="fr-BE" baseline="0"/>
              <a:t> by a </a:t>
            </a:r>
            <a:r>
              <a:rPr lang="fr-BE" baseline="0" err="1"/>
              <a:t>very</a:t>
            </a:r>
            <a:r>
              <a:rPr lang="fr-BE" baseline="0"/>
              <a:t> </a:t>
            </a:r>
            <a:r>
              <a:rPr lang="fr-BE" baseline="0" err="1"/>
              <a:t>similar</a:t>
            </a:r>
            <a:r>
              <a:rPr lang="fr-BE" baseline="0"/>
              <a:t> action </a:t>
            </a:r>
            <a:r>
              <a:rPr lang="fr-BE" baseline="0" err="1"/>
              <a:t>reserved</a:t>
            </a:r>
            <a:r>
              <a:rPr lang="fr-BE" baseline="0"/>
              <a:t> </a:t>
            </a:r>
            <a:r>
              <a:rPr lang="fr-BE" baseline="0" err="1"/>
              <a:t>solely</a:t>
            </a:r>
            <a:r>
              <a:rPr lang="fr-BE" baseline="0"/>
              <a:t> for </a:t>
            </a:r>
            <a:r>
              <a:rPr lang="fr-BE" baseline="0" err="1"/>
              <a:t>companies</a:t>
            </a:r>
            <a:r>
              <a:rPr lang="fr-BE" baseline="0"/>
              <a:t> </a:t>
            </a:r>
            <a:r>
              <a:rPr lang="fr-BE" baseline="0" err="1"/>
              <a:t>established</a:t>
            </a:r>
            <a:r>
              <a:rPr lang="fr-BE" baseline="0"/>
              <a:t> in </a:t>
            </a:r>
            <a:r>
              <a:rPr lang="fr-BE" baseline="0" err="1"/>
              <a:t>low</a:t>
            </a:r>
            <a:r>
              <a:rPr lang="fr-BE" baseline="0"/>
              <a:t> </a:t>
            </a:r>
            <a:r>
              <a:rPr lang="fr-BE" baseline="0" err="1"/>
              <a:t>capacity</a:t>
            </a:r>
            <a:r>
              <a:rPr lang="fr-BE" baseline="0"/>
              <a:t> countries, </a:t>
            </a:r>
            <a:r>
              <a:rPr lang="fr-BE" baseline="0" err="1"/>
              <a:t>called</a:t>
            </a:r>
            <a:r>
              <a:rPr lang="fr-BE" baseline="0"/>
              <a:t> mini-</a:t>
            </a:r>
            <a:r>
              <a:rPr lang="fr-BE" baseline="0" err="1"/>
              <a:t>slate</a:t>
            </a:r>
            <a:r>
              <a:rPr lang="fr-BE" baseline="0"/>
              <a:t> </a:t>
            </a:r>
            <a:r>
              <a:rPr lang="fr-BE" baseline="0" err="1"/>
              <a:t>development</a:t>
            </a:r>
            <a:r>
              <a:rPr lang="fr-BE" baseline="0"/>
              <a:t>. </a:t>
            </a:r>
          </a:p>
          <a:p>
            <a:pPr marL="171450" indent="-171450">
              <a:buFontTx/>
              <a:buChar char="-"/>
            </a:pPr>
            <a:r>
              <a:rPr lang="fr-BE" baseline="0"/>
              <a:t>Co-</a:t>
            </a:r>
            <a:r>
              <a:rPr lang="fr-BE" baseline="0" err="1"/>
              <a:t>development</a:t>
            </a:r>
            <a:r>
              <a:rPr lang="fr-BE" baseline="0"/>
              <a:t>, </a:t>
            </a:r>
            <a:r>
              <a:rPr lang="fr-BE" baseline="0" err="1"/>
              <a:t>which</a:t>
            </a:r>
            <a:r>
              <a:rPr lang="fr-BE" baseline="0"/>
              <a:t> </a:t>
            </a:r>
            <a:r>
              <a:rPr lang="fr-BE" baseline="0" err="1"/>
              <a:t>is</a:t>
            </a:r>
            <a:r>
              <a:rPr lang="fr-BE" baseline="0"/>
              <a:t> a new action, </a:t>
            </a:r>
            <a:r>
              <a:rPr lang="fr-BE" baseline="0" err="1"/>
              <a:t>focusing</a:t>
            </a:r>
            <a:r>
              <a:rPr lang="fr-BE" baseline="0"/>
              <a:t> on </a:t>
            </a:r>
            <a:r>
              <a:rPr lang="fr-BE" baseline="0" err="1"/>
              <a:t>creative</a:t>
            </a:r>
            <a:r>
              <a:rPr lang="fr-BE" baseline="0"/>
              <a:t> </a:t>
            </a:r>
            <a:r>
              <a:rPr lang="fr-BE" baseline="0" err="1"/>
              <a:t>cooperation</a:t>
            </a:r>
            <a:r>
              <a:rPr lang="fr-BE" baseline="0"/>
              <a:t> at an </a:t>
            </a:r>
            <a:r>
              <a:rPr lang="fr-BE" baseline="0" err="1"/>
              <a:t>early</a:t>
            </a:r>
            <a:r>
              <a:rPr lang="fr-BE" baseline="0"/>
              <a:t> stage. </a:t>
            </a:r>
          </a:p>
          <a:p>
            <a:pPr marL="171450" indent="-171450">
              <a:buFontTx/>
              <a:buChar char="-"/>
            </a:pPr>
            <a:r>
              <a:rPr lang="fr-BE" baseline="0"/>
              <a:t>The call for </a:t>
            </a:r>
            <a:r>
              <a:rPr lang="fr-BE" baseline="0" err="1"/>
              <a:t>video</a:t>
            </a:r>
            <a:r>
              <a:rPr lang="fr-BE" baseline="0"/>
              <a:t> </a:t>
            </a:r>
            <a:r>
              <a:rPr lang="fr-BE" baseline="0" err="1"/>
              <a:t>games</a:t>
            </a:r>
            <a:r>
              <a:rPr lang="fr-BE" baseline="0"/>
              <a:t> has been </a:t>
            </a:r>
            <a:r>
              <a:rPr lang="fr-BE" baseline="0" err="1"/>
              <a:t>extended</a:t>
            </a:r>
            <a:r>
              <a:rPr lang="fr-BE" baseline="0"/>
              <a:t> and </a:t>
            </a:r>
            <a:r>
              <a:rPr lang="fr-BE" baseline="0" err="1"/>
              <a:t>will</a:t>
            </a:r>
            <a:r>
              <a:rPr lang="fr-BE" baseline="0"/>
              <a:t> </a:t>
            </a:r>
            <a:r>
              <a:rPr lang="fr-BE" baseline="0" err="1"/>
              <a:t>now</a:t>
            </a:r>
            <a:r>
              <a:rPr lang="fr-BE" baseline="0"/>
              <a:t> </a:t>
            </a:r>
            <a:r>
              <a:rPr lang="fr-BE" baseline="0" err="1"/>
              <a:t>also</a:t>
            </a:r>
            <a:r>
              <a:rPr lang="fr-BE" baseline="0"/>
              <a:t> </a:t>
            </a:r>
            <a:r>
              <a:rPr lang="fr-BE" baseline="0" err="1"/>
              <a:t>encompass</a:t>
            </a:r>
            <a:r>
              <a:rPr lang="fr-BE" baseline="0"/>
              <a:t> immersive content </a:t>
            </a:r>
            <a:r>
              <a:rPr lang="fr-BE" baseline="0" err="1"/>
              <a:t>development</a:t>
            </a:r>
            <a:r>
              <a:rPr lang="fr-BE" baseline="0"/>
              <a:t>. </a:t>
            </a:r>
          </a:p>
          <a:p>
            <a:pPr marL="171450" indent="-171450">
              <a:buFontTx/>
              <a:buChar char="-"/>
            </a:pPr>
            <a:r>
              <a:rPr lang="fr-BE" baseline="0"/>
              <a:t>And the TV and online content action, </a:t>
            </a:r>
            <a:r>
              <a:rPr lang="fr-BE" baseline="0" err="1"/>
              <a:t>which</a:t>
            </a:r>
            <a:r>
              <a:rPr lang="fr-BE" baseline="0"/>
              <a:t> </a:t>
            </a:r>
            <a:r>
              <a:rPr lang="fr-BE" baseline="0" err="1"/>
              <a:t>remains</a:t>
            </a:r>
            <a:r>
              <a:rPr lang="fr-BE" baseline="0"/>
              <a:t> </a:t>
            </a:r>
            <a:r>
              <a:rPr lang="fr-BE" baseline="0" err="1"/>
              <a:t>broadly</a:t>
            </a:r>
            <a:r>
              <a:rPr lang="fr-BE" baseline="0"/>
              <a:t> </a:t>
            </a:r>
            <a:r>
              <a:rPr lang="fr-BE" baseline="0" err="1"/>
              <a:t>similar</a:t>
            </a:r>
            <a:r>
              <a:rPr lang="fr-BE" baseline="0"/>
              <a:t> to the TV action </a:t>
            </a:r>
            <a:r>
              <a:rPr lang="fr-BE" baseline="0" err="1"/>
              <a:t>from</a:t>
            </a:r>
            <a:r>
              <a:rPr lang="fr-BE" baseline="0"/>
              <a:t> the </a:t>
            </a:r>
            <a:r>
              <a:rPr lang="fr-BE" baseline="0" err="1"/>
              <a:t>past</a:t>
            </a:r>
            <a:r>
              <a:rPr lang="fr-BE" baseline="0"/>
              <a:t> but </a:t>
            </a:r>
            <a:r>
              <a:rPr lang="fr-BE" baseline="0" err="1"/>
              <a:t>where</a:t>
            </a:r>
            <a:r>
              <a:rPr lang="fr-BE" baseline="0"/>
              <a:t> </a:t>
            </a:r>
            <a:r>
              <a:rPr lang="fr-BE" baseline="0" err="1"/>
              <a:t>nevertheless</a:t>
            </a:r>
            <a:r>
              <a:rPr lang="fr-BE" baseline="0"/>
              <a:t> crucial changes have been made to open up the action to applications </a:t>
            </a:r>
            <a:r>
              <a:rPr lang="fr-BE" baseline="0" err="1"/>
              <a:t>from</a:t>
            </a:r>
            <a:r>
              <a:rPr lang="fr-BE" baseline="0"/>
              <a:t> countries </a:t>
            </a:r>
            <a:r>
              <a:rPr lang="fr-BE" baseline="0" err="1"/>
              <a:t>which</a:t>
            </a:r>
            <a:r>
              <a:rPr lang="fr-BE" baseline="0"/>
              <a:t> </a:t>
            </a:r>
            <a:r>
              <a:rPr lang="fr-BE" baseline="0" err="1"/>
              <a:t>were</a:t>
            </a:r>
            <a:r>
              <a:rPr lang="fr-BE" baseline="0"/>
              <a:t> </a:t>
            </a:r>
            <a:r>
              <a:rPr lang="fr-BE" baseline="0" err="1"/>
              <a:t>less</a:t>
            </a:r>
            <a:r>
              <a:rPr lang="fr-BE" baseline="0"/>
              <a:t> </a:t>
            </a:r>
            <a:r>
              <a:rPr lang="fr-BE" baseline="0" err="1"/>
              <a:t>represented</a:t>
            </a:r>
            <a:r>
              <a:rPr lang="fr-BE" baseline="0"/>
              <a:t> in the </a:t>
            </a:r>
            <a:r>
              <a:rPr lang="fr-BE" baseline="0" err="1"/>
              <a:t>past</a:t>
            </a:r>
            <a:r>
              <a:rPr lang="fr-BE" baseline="0"/>
              <a:t> and changes </a:t>
            </a:r>
            <a:r>
              <a:rPr lang="fr-BE" baseline="0" err="1"/>
              <a:t>that</a:t>
            </a:r>
            <a:r>
              <a:rPr lang="fr-BE" baseline="0"/>
              <a:t> </a:t>
            </a:r>
            <a:r>
              <a:rPr lang="fr-BE" baseline="0" err="1"/>
              <a:t>allow</a:t>
            </a:r>
            <a:r>
              <a:rPr lang="fr-BE" baseline="0"/>
              <a:t> applications to </a:t>
            </a:r>
            <a:r>
              <a:rPr lang="fr-BE" baseline="0" err="1"/>
              <a:t>be</a:t>
            </a:r>
            <a:r>
              <a:rPr lang="fr-BE" baseline="0"/>
              <a:t> </a:t>
            </a:r>
            <a:r>
              <a:rPr lang="fr-BE" baseline="0" err="1"/>
              <a:t>submitted</a:t>
            </a:r>
            <a:r>
              <a:rPr lang="fr-BE" baseline="0"/>
              <a:t> at an </a:t>
            </a:r>
            <a:r>
              <a:rPr lang="fr-BE" baseline="0" err="1"/>
              <a:t>earlier</a:t>
            </a:r>
            <a:r>
              <a:rPr lang="fr-BE" baseline="0"/>
              <a:t> stage. </a:t>
            </a:r>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3008950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here, applicants must be Independent European </a:t>
            </a:r>
            <a:r>
              <a:rPr lang="en-GB" dirty="0" err="1"/>
              <a:t>audiovisual</a:t>
            </a:r>
            <a:r>
              <a:rPr lang="en-GB" dirty="0"/>
              <a:t> production companies. </a:t>
            </a:r>
            <a:endParaRPr lang="en-US" dirty="0"/>
          </a:p>
          <a:p>
            <a:endParaRPr lang="en-GB">
              <a:cs typeface="Calibri"/>
            </a:endParaRPr>
          </a:p>
          <a:p>
            <a:r>
              <a:rPr lang="en-GB" dirty="0"/>
              <a:t>Proposals may be submitted by a single applicant or as part of a consortium. </a:t>
            </a:r>
            <a:endParaRPr lang="en-GB" dirty="0">
              <a:cs typeface="Calibri"/>
            </a:endParaRPr>
          </a:p>
          <a:p>
            <a:endParaRPr lang="en-GB">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43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here, applicants must be Independent European </a:t>
            </a:r>
            <a:r>
              <a:rPr lang="en-GB" dirty="0" err="1"/>
              <a:t>audiovisual</a:t>
            </a:r>
            <a:r>
              <a:rPr lang="en-GB" dirty="0"/>
              <a:t> production companies. </a:t>
            </a:r>
            <a:endParaRPr lang="en-US" dirty="0"/>
          </a:p>
          <a:p>
            <a:endParaRPr lang="en-GB">
              <a:cs typeface="Calibri"/>
            </a:endParaRPr>
          </a:p>
          <a:p>
            <a:r>
              <a:rPr lang="en-GB" dirty="0"/>
              <a:t>Proposals may be submitted by a single applicant or as part of a consortium. </a:t>
            </a:r>
            <a:endParaRPr lang="en-GB" dirty="0">
              <a:cs typeface="Calibri"/>
            </a:endParaRPr>
          </a:p>
          <a:p>
            <a:endParaRPr lang="en-GB">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69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here, applicants must be Independent European </a:t>
            </a:r>
            <a:r>
              <a:rPr lang="en-GB" dirty="0" err="1"/>
              <a:t>audiovisual</a:t>
            </a:r>
            <a:r>
              <a:rPr lang="en-GB" dirty="0"/>
              <a:t> production companies. </a:t>
            </a:r>
            <a:endParaRPr lang="en-US" dirty="0"/>
          </a:p>
          <a:p>
            <a:endParaRPr lang="en-GB">
              <a:cs typeface="Calibri"/>
            </a:endParaRPr>
          </a:p>
          <a:p>
            <a:r>
              <a:rPr lang="en-GB" dirty="0"/>
              <a:t>Proposals may be submitted by a single applicant or as part of a consortium. </a:t>
            </a:r>
            <a:endParaRPr lang="en-GB" dirty="0">
              <a:cs typeface="Calibri"/>
            </a:endParaRPr>
          </a:p>
          <a:p>
            <a:endParaRPr lang="en-GB">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31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here, applicants must be Independent European </a:t>
            </a:r>
            <a:r>
              <a:rPr lang="en-GB" dirty="0" err="1"/>
              <a:t>audiovisual</a:t>
            </a:r>
            <a:r>
              <a:rPr lang="en-GB" dirty="0"/>
              <a:t> production companies. </a:t>
            </a:r>
            <a:endParaRPr lang="en-US" dirty="0"/>
          </a:p>
          <a:p>
            <a:endParaRPr lang="en-GB">
              <a:cs typeface="Calibri"/>
            </a:endParaRPr>
          </a:p>
          <a:p>
            <a:r>
              <a:rPr lang="en-GB" dirty="0"/>
              <a:t>Proposals may be submitted by a single applicant or as part of a consortium. </a:t>
            </a:r>
            <a:endParaRPr lang="en-GB" dirty="0">
              <a:cs typeface="Calibri"/>
            </a:endParaRPr>
          </a:p>
          <a:p>
            <a:endParaRPr lang="en-GB">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938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here, applicants must be Independent European </a:t>
            </a:r>
            <a:r>
              <a:rPr lang="en-GB" dirty="0" err="1"/>
              <a:t>audiovisual</a:t>
            </a:r>
            <a:r>
              <a:rPr lang="en-GB" dirty="0"/>
              <a:t> production companies. </a:t>
            </a:r>
            <a:endParaRPr lang="en-US" dirty="0"/>
          </a:p>
          <a:p>
            <a:endParaRPr lang="en-GB">
              <a:cs typeface="Calibri"/>
            </a:endParaRPr>
          </a:p>
          <a:p>
            <a:r>
              <a:rPr lang="en-GB" dirty="0"/>
              <a:t>Proposals may be submitted by a single applicant or as part of a consortium. </a:t>
            </a:r>
            <a:endParaRPr lang="en-GB" dirty="0">
              <a:cs typeface="Calibri"/>
            </a:endParaRPr>
          </a:p>
          <a:p>
            <a:endParaRPr lang="en-GB">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251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here, applicants must be Independent European </a:t>
            </a:r>
            <a:r>
              <a:rPr lang="en-GB" dirty="0" err="1"/>
              <a:t>audiovisual</a:t>
            </a:r>
            <a:r>
              <a:rPr lang="en-GB" dirty="0"/>
              <a:t> production companies. </a:t>
            </a:r>
            <a:endParaRPr lang="en-US" dirty="0"/>
          </a:p>
          <a:p>
            <a:endParaRPr lang="en-GB">
              <a:cs typeface="Calibri"/>
            </a:endParaRPr>
          </a:p>
          <a:p>
            <a:r>
              <a:rPr lang="en-GB" dirty="0"/>
              <a:t>Proposals may be submitted by a single applicant or as part of a consortium. </a:t>
            </a:r>
            <a:endParaRPr lang="en-GB" dirty="0">
              <a:cs typeface="Calibri"/>
            </a:endParaRPr>
          </a:p>
          <a:p>
            <a:endParaRPr lang="en-GB">
              <a:cs typeface="Calibri"/>
            </a:endParaRPr>
          </a:p>
          <a:p>
            <a:r>
              <a:rPr lang="en-GB" kern="1200" dirty="0">
                <a:effectLst/>
              </a:rPr>
              <a:t>In </a:t>
            </a:r>
            <a:r>
              <a:rPr lang="en-GB" dirty="0"/>
              <a:t>the case of a consortium -&gt; The coordinator must be the majority producer of the work in terms of rights. In </a:t>
            </a:r>
            <a:r>
              <a:rPr lang="en-GB" kern="1200" dirty="0">
                <a:effectLst/>
              </a:rPr>
              <a:t>case of a 50%-50% co-production, the </a:t>
            </a:r>
            <a:r>
              <a:rPr lang="en-GB" dirty="0"/>
              <a:t>coordinator must </a:t>
            </a:r>
            <a:r>
              <a:rPr lang="en-GB" kern="1200" dirty="0">
                <a:effectLst/>
              </a:rPr>
              <a:t>be designated by the partner as delegate producer.</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717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757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63</a:t>
            </a:fld>
            <a:endParaRPr lang="en-GB"/>
          </a:p>
        </p:txBody>
      </p:sp>
    </p:spTree>
    <p:extLst>
      <p:ext uri="{BB962C8B-B14F-4D97-AF65-F5344CB8AC3E}">
        <p14:creationId xmlns:p14="http://schemas.microsoft.com/office/powerpoint/2010/main" val="1189320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aseline="0"/>
          </a:p>
        </p:txBody>
      </p:sp>
      <p:sp>
        <p:nvSpPr>
          <p:cNvPr id="4" name="Slide Number Placeholder 3"/>
          <p:cNvSpPr>
            <a:spLocks noGrp="1"/>
          </p:cNvSpPr>
          <p:nvPr>
            <p:ph type="sldNum" sz="quarter" idx="10"/>
          </p:nvPr>
        </p:nvSpPr>
        <p:spPr/>
        <p:txBody>
          <a:bodyPr/>
          <a:lstStyle/>
          <a:p>
            <a:fld id="{59CF2995-AB43-4B7C-B8CD-9DC7C3692A9C}" type="slidenum">
              <a:rPr lang="en-GB" smtClean="0"/>
              <a:t>66</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Free </a:t>
            </a:r>
            <a:r>
              <a:rPr lang="fr-BE" err="1"/>
              <a:t>picture</a:t>
            </a:r>
            <a:r>
              <a:rPr lang="fr-BE"/>
              <a:t> </a:t>
            </a:r>
            <a:r>
              <a:rPr lang="fr-BE" err="1"/>
              <a:t>from</a:t>
            </a:r>
            <a:r>
              <a:rPr lang="fr-BE"/>
              <a:t> pixabay.com,</a:t>
            </a:r>
            <a:r>
              <a:rPr lang="fr-BE" baseline="0"/>
              <a:t> </a:t>
            </a:r>
            <a:r>
              <a:rPr lang="fr-BE" baseline="0" err="1"/>
              <a:t>photographer</a:t>
            </a:r>
            <a:r>
              <a:rPr lang="fr-BE" baseline="0"/>
              <a:t>: </a:t>
            </a:r>
            <a:r>
              <a:rPr lang="fr-BE" baseline="0" err="1"/>
              <a:t>Joshua_Willson</a:t>
            </a:r>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300633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dirty="0"/>
              <a:t>The objectives of the support to TV and online content </a:t>
            </a:r>
            <a:r>
              <a:rPr lang="en-GB" dirty="0" smtClean="0"/>
              <a:t>are </a:t>
            </a:r>
            <a:r>
              <a:rPr lang="en-GB" sz="1100" dirty="0"/>
              <a:t>to </a:t>
            </a:r>
          </a:p>
          <a:p>
            <a:pPr marL="161643" indent="-161643">
              <a:buFontTx/>
              <a:buChar char="-"/>
              <a:defRPr/>
            </a:pPr>
            <a:r>
              <a:rPr lang="en-GB" sz="1100" dirty="0"/>
              <a:t>increase the capacity of </a:t>
            </a:r>
            <a:r>
              <a:rPr lang="en-GB" sz="1100" dirty="0" err="1"/>
              <a:t>audiovisual</a:t>
            </a:r>
            <a:r>
              <a:rPr lang="en-GB" sz="1100" dirty="0"/>
              <a:t> producers to develop and produce strong projects with significant potential to circulate throughout Europe and beyond, </a:t>
            </a:r>
          </a:p>
          <a:p>
            <a:pPr>
              <a:defRPr/>
            </a:pPr>
            <a:r>
              <a:rPr lang="en-GB" sz="1100" dirty="0"/>
              <a:t>and to </a:t>
            </a:r>
          </a:p>
          <a:p>
            <a:pPr>
              <a:defRPr/>
            </a:pPr>
            <a:r>
              <a:rPr lang="en-GB" sz="1100" dirty="0"/>
              <a:t>- facilitate European and international co-productions within the television and online sector.</a:t>
            </a:r>
            <a:r>
              <a:rPr lang="en-GB" dirty="0"/>
              <a:t> </a:t>
            </a:r>
            <a:endParaRPr lang="en-GB" sz="1100" dirty="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113737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100" dirty="0"/>
              <a:t>The action aims to </a:t>
            </a:r>
            <a:r>
              <a:rPr lang="en-GB" sz="1100" u="sng" dirty="0"/>
              <a:t>strengthen the independence of producers </a:t>
            </a:r>
            <a:r>
              <a:rPr lang="en-GB" sz="1100" dirty="0"/>
              <a:t>in relation to broadcasters and digital platforms</a:t>
            </a:r>
            <a:r>
              <a:rPr lang="en-GB" dirty="0"/>
              <a:t> and</a:t>
            </a:r>
            <a:r>
              <a:rPr lang="en-GB" sz="1100" dirty="0"/>
              <a:t> to </a:t>
            </a:r>
            <a:r>
              <a:rPr lang="en-GB" sz="1100" u="sng" dirty="0"/>
              <a:t>enhance collaboration between operators</a:t>
            </a:r>
            <a:r>
              <a:rPr lang="en-GB" sz="1100" dirty="0"/>
              <a:t>, from different </a:t>
            </a:r>
            <a:r>
              <a:rPr lang="en-GB" dirty="0" smtClean="0"/>
              <a:t>countries participating in the MEDIA Strand.</a:t>
            </a:r>
          </a:p>
          <a:p>
            <a:pPr>
              <a:defRPr/>
            </a:pPr>
            <a:r>
              <a:rPr lang="en-GB" dirty="0" smtClean="0"/>
              <a:t>These operators include</a:t>
            </a:r>
            <a:r>
              <a:rPr lang="en-GB" sz="1100" dirty="0"/>
              <a:t> independent producers, broadcasters, digital platforms and sales agents.</a:t>
            </a:r>
          </a:p>
          <a:p>
            <a:pPr>
              <a:defRPr/>
            </a:pPr>
            <a:r>
              <a:rPr lang="en-GB" sz="1100" dirty="0"/>
              <a:t>So, we want to support the production of high quality programming aimed at wide international distribution (both linear and non-linear)</a:t>
            </a:r>
          </a:p>
          <a:p>
            <a:pPr>
              <a:defRPr/>
            </a:pPr>
            <a:r>
              <a:rPr lang="en-GB" sz="1100" dirty="0"/>
              <a:t>and that are promoted to a wide audience.</a:t>
            </a:r>
            <a:r>
              <a:rPr lang="en-GB" dirty="0"/>
              <a:t> </a:t>
            </a:r>
            <a:endParaRPr lang="en-GB" sz="1100" dirty="0"/>
          </a:p>
          <a:p>
            <a:pPr defTabSz="862096">
              <a:defRPr/>
            </a:pPr>
            <a:endParaRPr lang="en-GB" sz="1100" dirty="0"/>
          </a:p>
          <a:p>
            <a:pPr>
              <a:defRPr/>
            </a:pPr>
            <a:r>
              <a:rPr lang="en-GB" sz="1100" dirty="0"/>
              <a:t>Particular attention will be given to projects presenting innovative aspects in the content and in the financing that show a clear link with the envisaged distribution strategies</a:t>
            </a:r>
            <a:r>
              <a:rPr lang="en-GB" dirty="0"/>
              <a:t>, so where we can see that </a:t>
            </a:r>
            <a:r>
              <a:rPr lang="en-GB" dirty="0" smtClean="0"/>
              <a:t>the</a:t>
            </a:r>
            <a:r>
              <a:rPr lang="en-GB" baseline="0" dirty="0" smtClean="0"/>
              <a:t> distribution strategy has been set up </a:t>
            </a:r>
            <a:r>
              <a:rPr lang="en-GB" dirty="0" smtClean="0"/>
              <a:t>in </a:t>
            </a:r>
            <a:r>
              <a:rPr lang="en-GB" dirty="0"/>
              <a:t>view of </a:t>
            </a:r>
            <a:r>
              <a:rPr lang="en-GB" dirty="0" smtClean="0"/>
              <a:t>the innovative aspects in content </a:t>
            </a:r>
            <a:r>
              <a:rPr lang="en-GB" dirty="0"/>
              <a:t>and </a:t>
            </a:r>
            <a:r>
              <a:rPr lang="en-GB" dirty="0" smtClean="0"/>
              <a:t>financing.</a:t>
            </a:r>
            <a:r>
              <a:rPr lang="en-GB" dirty="0"/>
              <a:t> </a:t>
            </a:r>
            <a:endParaRPr lang="en-GB" sz="1100" dirty="0"/>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810891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Back to two deadlines. High budget of 22M</a:t>
            </a:r>
            <a:endParaRPr lang="en-US" dirty="0">
              <a:cs typeface="Calibri"/>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993191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716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024B9C"/>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rgbClr val="0044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rgbClr val="3DACC8"/>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duotone>
              <a:prstClr val="black"/>
              <a:srgbClr val="3DACC8">
                <a:tint val="45000"/>
                <a:satMod val="400000"/>
              </a:srgbClr>
            </a:duotone>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rgbClr val="3DACC8"/>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rgbClr val="3DACC8"/>
            </a:solidFill>
          </a:ln>
        </p:spPr>
        <p:txBody>
          <a:bodyPr/>
          <a:lstStyle/>
          <a:p>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lvl1pPr>
              <a:defRPr>
                <a:solidFill>
                  <a:srgbClr val="3DACC8"/>
                </a:solidFill>
              </a:defRPr>
            </a:lvl1p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3D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rgbClr val="0044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838199" y="0"/>
            <a:ext cx="1" cy="1276357"/>
          </a:xfrm>
          <a:prstGeom prst="line">
            <a:avLst/>
          </a:prstGeom>
          <a:ln w="28575">
            <a:solidFill>
              <a:srgbClr val="716FB3"/>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12" name="Picture Placeholder 11"/>
          <p:cNvSpPr>
            <a:spLocks noGrp="1"/>
          </p:cNvSpPr>
          <p:nvPr>
            <p:ph type="pic" sz="quarter" idx="11"/>
          </p:nvPr>
        </p:nvSpPr>
        <p:spPr>
          <a:xfrm>
            <a:off x="969963" y="1843395"/>
            <a:ext cx="2138669" cy="2138669"/>
          </a:xfrm>
          <a:prstGeom prst="ellipse">
            <a:avLst/>
          </a:prstGeom>
          <a:solidFill>
            <a:schemeClr val="bg2"/>
          </a:solidFill>
        </p:spPr>
        <p:txBody>
          <a:bodyPr/>
          <a:lstStyle/>
          <a:p>
            <a:endParaRPr lang="en-GB"/>
          </a:p>
        </p:txBody>
      </p:sp>
      <p:sp>
        <p:nvSpPr>
          <p:cNvPr id="13" name="Picture Placeholder 11"/>
          <p:cNvSpPr>
            <a:spLocks noGrp="1"/>
          </p:cNvSpPr>
          <p:nvPr>
            <p:ph type="pic" sz="quarter" idx="12"/>
          </p:nvPr>
        </p:nvSpPr>
        <p:spPr>
          <a:xfrm>
            <a:off x="3581400" y="1843394"/>
            <a:ext cx="2138669" cy="2138669"/>
          </a:xfrm>
          <a:prstGeom prst="ellipse">
            <a:avLst/>
          </a:prstGeom>
          <a:solidFill>
            <a:schemeClr val="bg2"/>
          </a:solidFill>
        </p:spPr>
        <p:txBody>
          <a:bodyPr/>
          <a:lstStyle/>
          <a:p>
            <a:endParaRPr lang="en-GB"/>
          </a:p>
        </p:txBody>
      </p:sp>
      <p:sp>
        <p:nvSpPr>
          <p:cNvPr id="14" name="Picture Placeholder 11"/>
          <p:cNvSpPr>
            <a:spLocks noGrp="1"/>
          </p:cNvSpPr>
          <p:nvPr>
            <p:ph type="pic" sz="quarter" idx="13"/>
          </p:nvPr>
        </p:nvSpPr>
        <p:spPr>
          <a:xfrm>
            <a:off x="6192837" y="1843393"/>
            <a:ext cx="2138669" cy="2138669"/>
          </a:xfrm>
          <a:prstGeom prst="ellipse">
            <a:avLst/>
          </a:prstGeom>
          <a:solidFill>
            <a:schemeClr val="bg2"/>
          </a:solidFill>
        </p:spPr>
        <p:txBody>
          <a:bodyPr/>
          <a:lstStyle/>
          <a:p>
            <a:endParaRPr lang="en-GB"/>
          </a:p>
        </p:txBody>
      </p:sp>
      <p:sp>
        <p:nvSpPr>
          <p:cNvPr id="15" name="Picture Placeholder 11"/>
          <p:cNvSpPr>
            <a:spLocks noGrp="1"/>
          </p:cNvSpPr>
          <p:nvPr>
            <p:ph type="pic" sz="quarter" idx="14"/>
          </p:nvPr>
        </p:nvSpPr>
        <p:spPr>
          <a:xfrm>
            <a:off x="8804274" y="1843392"/>
            <a:ext cx="2138669" cy="2138669"/>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298715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rgbClr val="3DAC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3DACC8"/>
              </a:solidFill>
            </a:endParaRPr>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rgbClr val="3DAC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D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rgbClr val="716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bg1"/>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bg1"/>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buClr>
                <a:srgbClr val="ED8D2F"/>
              </a:buClr>
              <a:defRPr/>
            </a:lvl1pPr>
            <a:lvl2pPr>
              <a:lnSpc>
                <a:spcPct val="100000"/>
              </a:lnSpc>
              <a:spcAft>
                <a:spcPts val="1800"/>
              </a:spcAft>
              <a:buClr>
                <a:srgbClr val="3DACC8"/>
              </a:buClr>
              <a:defRPr/>
            </a:lvl2pPr>
            <a:lvl3pPr>
              <a:lnSpc>
                <a:spcPct val="100000"/>
              </a:lnSpc>
              <a:spcAft>
                <a:spcPts val="1800"/>
              </a:spcAft>
              <a:buClr>
                <a:srgbClr val="E76C53"/>
              </a:buClr>
              <a:defRPr/>
            </a:lvl3pPr>
            <a:lvl4pPr>
              <a:lnSpc>
                <a:spcPct val="100000"/>
              </a:lnSpc>
              <a:spcAft>
                <a:spcPts val="1800"/>
              </a:spcAft>
              <a:buClr>
                <a:srgbClr val="E76C53"/>
              </a:buClr>
              <a:defRPr/>
            </a:lvl4pPr>
            <a:lvl5pPr>
              <a:lnSpc>
                <a:spcPct val="100000"/>
              </a:lnSpc>
              <a:spcAft>
                <a:spcPts val="1800"/>
              </a:spcAft>
              <a:buClr>
                <a:srgbClr val="E76C5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rgbClr val="716FB3"/>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baseline="0">
                <a:solidFill>
                  <a:srgbClr val="716FB3"/>
                </a:solidFill>
              </a:defRPr>
            </a:lvl1p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rgbClr val="3DACC8"/>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lvl1pPr>
              <a:defRPr>
                <a:solidFill>
                  <a:srgbClr val="3DACC8"/>
                </a:solidFill>
              </a:defRPr>
            </a:lvl1p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8" name="Picture 7"/>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1" r:id="rId20"/>
  </p:sldLayoutIdLst>
  <p:hf sldNum="0" hdr="0" ftr="0" dt="0"/>
  <p:txStyles>
    <p:titleStyle>
      <a:lvl1pPr algn="l" defTabSz="914400" rtl="0" eaLnBrk="1" latinLnBrk="0" hangingPunct="1">
        <a:lnSpc>
          <a:spcPct val="90000"/>
        </a:lnSpc>
        <a:spcBef>
          <a:spcPct val="0"/>
        </a:spcBef>
        <a:buNone/>
        <a:defRPr sz="4000" kern="1200">
          <a:solidFill>
            <a:srgbClr val="3DACC8"/>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2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21.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230.png"/><Relationship Id="rId4" Type="http://schemas.openxmlformats.org/officeDocument/2006/relationships/image" Target="../media/image30.jp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21.tiff"/></Relationships>
</file>

<file path=ppt/slides/_rels/slide64.xml.rels><?xml version="1.0" encoding="UTF-8" standalone="yes"?>
<Relationships xmlns="http://schemas.openxmlformats.org/package/2006/relationships"><Relationship Id="rId3" Type="http://schemas.openxmlformats.org/officeDocument/2006/relationships/hyperlink" Target="mailto:EACEA-MEDIA-TV@ec.europa.eu" TargetMode="External"/><Relationship Id="rId2" Type="http://schemas.openxmlformats.org/officeDocument/2006/relationships/hyperlink" Target="https://ec.europa.eu/culture/resources/creative-europe-desks"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ec.europa.eu/info/funding-tenders/opportunities/portal/screen/support/support" TargetMode="External"/><Relationship Id="rId2" Type="http://schemas.openxmlformats.org/officeDocument/2006/relationships/hyperlink" Target="https://ec.europa.eu/info/funding-tenders/opportunities/portal/screen/support/helpdesks/contact-form"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349" y="1524001"/>
            <a:ext cx="10962607" cy="2082800"/>
          </a:xfrm>
        </p:spPr>
        <p:txBody>
          <a:bodyPr/>
          <a:lstStyle/>
          <a:p>
            <a:pPr algn="ctr"/>
            <a:r>
              <a:rPr lang="fr-BE" sz="4400" b="1" dirty="0" smtClean="0"/>
              <a:t>Information </a:t>
            </a:r>
            <a:r>
              <a:rPr lang="fr-BE" sz="4400" b="1" dirty="0"/>
              <a:t>session</a:t>
            </a:r>
            <a:r>
              <a:rPr lang="fr-BE" sz="4400" b="1" dirty="0" smtClean="0">
                <a:solidFill>
                  <a:srgbClr val="E76C53"/>
                </a:solidFill>
              </a:rPr>
              <a:t/>
            </a:r>
            <a:br>
              <a:rPr lang="fr-BE" sz="4400" b="1" dirty="0" smtClean="0">
                <a:solidFill>
                  <a:srgbClr val="E76C53"/>
                </a:solidFill>
              </a:rPr>
            </a:br>
            <a:r>
              <a:rPr lang="fr-BE" sz="4400" b="1" dirty="0" smtClean="0">
                <a:solidFill>
                  <a:srgbClr val="E76C53"/>
                </a:solidFill>
              </a:rPr>
              <a:t>TV </a:t>
            </a:r>
            <a:r>
              <a:rPr lang="fr-BE" sz="4400" b="1" dirty="0">
                <a:solidFill>
                  <a:srgbClr val="E76C53"/>
                </a:solidFill>
              </a:rPr>
              <a:t>and Online Content</a:t>
            </a:r>
            <a:r>
              <a:rPr lang="fr-BE" sz="4400" b="1" dirty="0" smtClean="0"/>
              <a:t/>
            </a:r>
            <a:br>
              <a:rPr lang="fr-BE" sz="4400" b="1" dirty="0" smtClean="0"/>
            </a:br>
            <a:r>
              <a:rPr lang="fr-BE" sz="4400" b="1" dirty="0" smtClean="0"/>
              <a:t>8 March 2022</a:t>
            </a:r>
            <a:endParaRPr lang="en-GB" sz="4400" b="1" dirty="0"/>
          </a:p>
        </p:txBody>
      </p:sp>
      <p:sp>
        <p:nvSpPr>
          <p:cNvPr id="3" name="Subtitle 2"/>
          <p:cNvSpPr>
            <a:spLocks noGrp="1"/>
          </p:cNvSpPr>
          <p:nvPr>
            <p:ph type="subTitle" idx="1"/>
          </p:nvPr>
        </p:nvSpPr>
        <p:spPr>
          <a:xfrm>
            <a:off x="1071350" y="3606801"/>
            <a:ext cx="10962605" cy="2816576"/>
          </a:xfrm>
        </p:spPr>
        <p:txBody>
          <a:bodyPr/>
          <a:lstStyle/>
          <a:p>
            <a:pPr algn="ctr"/>
            <a:r>
              <a:rPr lang="fr-BE" b="1" dirty="0" smtClean="0">
                <a:solidFill>
                  <a:srgbClr val="3DACC8"/>
                </a:solidFill>
              </a:rPr>
              <a:t>This info session </a:t>
            </a:r>
            <a:r>
              <a:rPr lang="fr-BE" b="1" dirty="0" err="1" smtClean="0">
                <a:solidFill>
                  <a:srgbClr val="3DACC8"/>
                </a:solidFill>
              </a:rPr>
              <a:t>will</a:t>
            </a:r>
            <a:r>
              <a:rPr lang="fr-BE" b="1" dirty="0" smtClean="0">
                <a:solidFill>
                  <a:srgbClr val="3DACC8"/>
                </a:solidFill>
              </a:rPr>
              <a:t> </a:t>
            </a:r>
            <a:r>
              <a:rPr lang="fr-BE" b="1" dirty="0" err="1" smtClean="0">
                <a:solidFill>
                  <a:srgbClr val="3DACC8"/>
                </a:solidFill>
              </a:rPr>
              <a:t>be</a:t>
            </a:r>
            <a:r>
              <a:rPr lang="fr-BE" b="1" dirty="0" smtClean="0">
                <a:solidFill>
                  <a:srgbClr val="3DACC8"/>
                </a:solidFill>
              </a:rPr>
              <a:t> </a:t>
            </a:r>
            <a:r>
              <a:rPr lang="fr-BE" b="1" dirty="0" err="1" smtClean="0">
                <a:solidFill>
                  <a:srgbClr val="3DACC8"/>
                </a:solidFill>
              </a:rPr>
              <a:t>recorded</a:t>
            </a:r>
            <a:r>
              <a:rPr lang="fr-BE" b="1" dirty="0" smtClean="0">
                <a:solidFill>
                  <a:srgbClr val="3DACC8"/>
                </a:solidFill>
              </a:rPr>
              <a:t> </a:t>
            </a:r>
            <a:r>
              <a:rPr lang="fr-BE" b="1" dirty="0" err="1" smtClean="0">
                <a:solidFill>
                  <a:srgbClr val="3DACC8"/>
                </a:solidFill>
              </a:rPr>
              <a:t>using</a:t>
            </a:r>
            <a:r>
              <a:rPr lang="fr-BE" b="1" dirty="0" smtClean="0">
                <a:solidFill>
                  <a:srgbClr val="3DACC8"/>
                </a:solidFill>
              </a:rPr>
              <a:t> </a:t>
            </a:r>
            <a:r>
              <a:rPr lang="fr-BE" b="1" dirty="0" err="1" smtClean="0">
                <a:solidFill>
                  <a:srgbClr val="3DACC8"/>
                </a:solidFill>
              </a:rPr>
              <a:t>WebEx</a:t>
            </a:r>
            <a:r>
              <a:rPr lang="fr-BE" b="1" dirty="0" smtClean="0">
                <a:solidFill>
                  <a:srgbClr val="3DACC8"/>
                </a:solidFill>
              </a:rPr>
              <a:t> for the </a:t>
            </a:r>
            <a:r>
              <a:rPr lang="fr-BE" b="1" dirty="0" err="1" smtClean="0">
                <a:solidFill>
                  <a:srgbClr val="3DACC8"/>
                </a:solidFill>
              </a:rPr>
              <a:t>purpose</a:t>
            </a:r>
            <a:r>
              <a:rPr lang="fr-BE" b="1" dirty="0" smtClean="0">
                <a:solidFill>
                  <a:srgbClr val="3DACC8"/>
                </a:solidFill>
              </a:rPr>
              <a:t> of publication on </a:t>
            </a:r>
            <a:r>
              <a:rPr lang="fr-BE" b="1" dirty="0" err="1" smtClean="0">
                <a:solidFill>
                  <a:srgbClr val="3DACC8"/>
                </a:solidFill>
              </a:rPr>
              <a:t>EACEA’s</a:t>
            </a:r>
            <a:r>
              <a:rPr lang="fr-BE" b="1" dirty="0" smtClean="0">
                <a:solidFill>
                  <a:srgbClr val="3DACC8"/>
                </a:solidFill>
              </a:rPr>
              <a:t> </a:t>
            </a:r>
            <a:r>
              <a:rPr lang="fr-BE" b="1" dirty="0" err="1" smtClean="0">
                <a:solidFill>
                  <a:srgbClr val="3DACC8"/>
                </a:solidFill>
              </a:rPr>
              <a:t>website</a:t>
            </a:r>
            <a:r>
              <a:rPr lang="fr-BE" b="1" dirty="0" smtClean="0">
                <a:solidFill>
                  <a:srgbClr val="3DACC8"/>
                </a:solidFill>
              </a:rPr>
              <a:t>. </a:t>
            </a:r>
            <a:r>
              <a:rPr lang="fr-BE" b="1" dirty="0" err="1" smtClean="0">
                <a:solidFill>
                  <a:srgbClr val="3DACC8"/>
                </a:solidFill>
              </a:rPr>
              <a:t>Only</a:t>
            </a:r>
            <a:r>
              <a:rPr lang="fr-BE" b="1" dirty="0" smtClean="0">
                <a:solidFill>
                  <a:srgbClr val="3DACC8"/>
                </a:solidFill>
              </a:rPr>
              <a:t> the </a:t>
            </a:r>
            <a:r>
              <a:rPr lang="fr-BE" b="1" dirty="0" err="1" smtClean="0">
                <a:solidFill>
                  <a:srgbClr val="3DACC8"/>
                </a:solidFill>
              </a:rPr>
              <a:t>presentations</a:t>
            </a:r>
            <a:r>
              <a:rPr lang="fr-BE" b="1" dirty="0" smtClean="0">
                <a:solidFill>
                  <a:srgbClr val="3DACC8"/>
                </a:solidFill>
              </a:rPr>
              <a:t> </a:t>
            </a:r>
            <a:r>
              <a:rPr lang="fr-BE" b="1" dirty="0" err="1" smtClean="0">
                <a:solidFill>
                  <a:srgbClr val="3DACC8"/>
                </a:solidFill>
              </a:rPr>
              <a:t>will</a:t>
            </a:r>
            <a:r>
              <a:rPr lang="fr-BE" b="1" dirty="0" smtClean="0">
                <a:solidFill>
                  <a:srgbClr val="3DACC8"/>
                </a:solidFill>
              </a:rPr>
              <a:t> </a:t>
            </a:r>
            <a:r>
              <a:rPr lang="fr-BE" b="1" dirty="0" err="1" smtClean="0">
                <a:solidFill>
                  <a:srgbClr val="3DACC8"/>
                </a:solidFill>
              </a:rPr>
              <a:t>be</a:t>
            </a:r>
            <a:r>
              <a:rPr lang="fr-BE" b="1" dirty="0" smtClean="0">
                <a:solidFill>
                  <a:srgbClr val="3DACC8"/>
                </a:solidFill>
              </a:rPr>
              <a:t> </a:t>
            </a:r>
            <a:r>
              <a:rPr lang="fr-BE" b="1" dirty="0" err="1" smtClean="0">
                <a:solidFill>
                  <a:srgbClr val="3DACC8"/>
                </a:solidFill>
              </a:rPr>
              <a:t>recorded</a:t>
            </a:r>
            <a:r>
              <a:rPr lang="fr-BE" b="1" dirty="0" smtClean="0">
                <a:solidFill>
                  <a:srgbClr val="3DACC8"/>
                </a:solidFill>
              </a:rPr>
              <a:t>: the Q&amp;A sections </a:t>
            </a:r>
            <a:r>
              <a:rPr lang="fr-BE" b="1" dirty="0" err="1" smtClean="0">
                <a:solidFill>
                  <a:srgbClr val="3DACC8"/>
                </a:solidFill>
              </a:rPr>
              <a:t>will</a:t>
            </a:r>
            <a:r>
              <a:rPr lang="fr-BE" b="1" dirty="0" smtClean="0">
                <a:solidFill>
                  <a:srgbClr val="3DACC8"/>
                </a:solidFill>
              </a:rPr>
              <a:t> not </a:t>
            </a:r>
            <a:r>
              <a:rPr lang="fr-BE" b="1" dirty="0" err="1" smtClean="0">
                <a:solidFill>
                  <a:srgbClr val="3DACC8"/>
                </a:solidFill>
              </a:rPr>
              <a:t>be</a:t>
            </a:r>
            <a:r>
              <a:rPr lang="fr-BE" b="1" dirty="0" smtClean="0">
                <a:solidFill>
                  <a:srgbClr val="3DACC8"/>
                </a:solidFill>
              </a:rPr>
              <a:t> </a:t>
            </a:r>
            <a:r>
              <a:rPr lang="fr-BE" b="1" dirty="0" err="1" smtClean="0">
                <a:solidFill>
                  <a:srgbClr val="3DACC8"/>
                </a:solidFill>
              </a:rPr>
              <a:t>recorded</a:t>
            </a:r>
            <a:endParaRPr lang="fr-BE" b="1" dirty="0" smtClean="0">
              <a:solidFill>
                <a:srgbClr val="3DACC8"/>
              </a:solidFill>
            </a:endParaRPr>
          </a:p>
          <a:p>
            <a:pPr algn="ctr"/>
            <a:r>
              <a:rPr lang="fr-BE" b="1" dirty="0" err="1" smtClean="0">
                <a:solidFill>
                  <a:srgbClr val="3DACC8"/>
                </a:solidFill>
              </a:rPr>
              <a:t>Please</a:t>
            </a:r>
            <a:r>
              <a:rPr lang="fr-BE" b="1" dirty="0" smtClean="0">
                <a:solidFill>
                  <a:srgbClr val="3DACC8"/>
                </a:solidFill>
              </a:rPr>
              <a:t> </a:t>
            </a:r>
            <a:r>
              <a:rPr lang="fr-BE" b="1" dirty="0" err="1" smtClean="0">
                <a:solidFill>
                  <a:srgbClr val="3DACC8"/>
                </a:solidFill>
              </a:rPr>
              <a:t>refer</a:t>
            </a:r>
            <a:r>
              <a:rPr lang="fr-BE" b="1" dirty="0" smtClean="0">
                <a:solidFill>
                  <a:srgbClr val="3DACC8"/>
                </a:solidFill>
              </a:rPr>
              <a:t> to the Data Protection Notice of the </a:t>
            </a:r>
            <a:r>
              <a:rPr lang="fr-BE" b="1" dirty="0" err="1" smtClean="0">
                <a:solidFill>
                  <a:srgbClr val="3DACC8"/>
                </a:solidFill>
              </a:rPr>
              <a:t>event</a:t>
            </a:r>
            <a:r>
              <a:rPr lang="fr-BE" b="1" dirty="0" smtClean="0">
                <a:solidFill>
                  <a:srgbClr val="3DACC8"/>
                </a:solidFill>
              </a:rPr>
              <a:t> for more information</a:t>
            </a:r>
            <a:endParaRPr lang="fr-BE" b="1" dirty="0">
              <a:solidFill>
                <a:srgbClr val="3DACC8"/>
              </a:solidFill>
            </a:endParaRPr>
          </a:p>
        </p:txBody>
      </p:sp>
    </p:spTree>
    <p:extLst>
      <p:ext uri="{BB962C8B-B14F-4D97-AF65-F5344CB8AC3E}">
        <p14:creationId xmlns:p14="http://schemas.microsoft.com/office/powerpoint/2010/main" val="1405126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lstStyle/>
          <a:p>
            <a:r>
              <a:rPr lang="fr-BE" sz="2800" b="1" dirty="0" err="1"/>
              <a:t>Increase</a:t>
            </a:r>
            <a:r>
              <a:rPr lang="fr-BE" sz="2800" dirty="0"/>
              <a:t> </a:t>
            </a:r>
            <a:r>
              <a:rPr lang="en-GB" sz="2800" dirty="0"/>
              <a:t>the </a:t>
            </a:r>
            <a:r>
              <a:rPr lang="en-GB" sz="2800" b="1" dirty="0"/>
              <a:t>capacity</a:t>
            </a:r>
            <a:r>
              <a:rPr lang="en-GB" sz="2800" dirty="0"/>
              <a:t> of </a:t>
            </a:r>
            <a:r>
              <a:rPr lang="en-GB" sz="2800" dirty="0" err="1"/>
              <a:t>audiovisual</a:t>
            </a:r>
            <a:r>
              <a:rPr lang="en-GB" sz="2800" dirty="0"/>
              <a:t> producers to develop and produce strong projects with significant potential to circulate throughout Europe and beyond</a:t>
            </a:r>
          </a:p>
          <a:p>
            <a:r>
              <a:rPr lang="en-GB" sz="2800" b="1" dirty="0"/>
              <a:t>Facilitate</a:t>
            </a:r>
            <a:r>
              <a:rPr lang="en-GB" sz="2800" dirty="0"/>
              <a:t> European and international </a:t>
            </a:r>
            <a:r>
              <a:rPr lang="en-GB" sz="2800" b="1" dirty="0"/>
              <a:t>co-productions</a:t>
            </a:r>
            <a:r>
              <a:rPr lang="en-GB" sz="2800" dirty="0"/>
              <a:t> within the television and online sector</a:t>
            </a:r>
          </a:p>
        </p:txBody>
      </p:sp>
      <p:sp>
        <p:nvSpPr>
          <p:cNvPr id="2" name="Title 1"/>
          <p:cNvSpPr>
            <a:spLocks noGrp="1"/>
          </p:cNvSpPr>
          <p:nvPr>
            <p:ph type="title"/>
          </p:nvPr>
        </p:nvSpPr>
        <p:spPr>
          <a:xfrm>
            <a:off x="970721" y="482860"/>
            <a:ext cx="10945053" cy="782357"/>
          </a:xfrm>
        </p:spPr>
        <p:txBody>
          <a:bodyPr/>
          <a:lstStyle/>
          <a:p>
            <a:r>
              <a:rPr lang="en-GB" dirty="0" smtClean="0"/>
              <a:t>Objectives</a:t>
            </a:r>
            <a:endParaRPr lang="en-GB" dirty="0"/>
          </a:p>
        </p:txBody>
      </p:sp>
    </p:spTree>
    <p:extLst>
      <p:ext uri="{BB962C8B-B14F-4D97-AF65-F5344CB8AC3E}">
        <p14:creationId xmlns:p14="http://schemas.microsoft.com/office/powerpoint/2010/main" val="651864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411705"/>
            <a:ext cx="10905699" cy="4295824"/>
          </a:xfrm>
          <a:noFill/>
        </p:spPr>
        <p:txBody>
          <a:bodyPr vert="horz" lIns="91440" tIns="45720" rIns="91440" bIns="45720" rtlCol="0" anchor="t">
            <a:noAutofit/>
          </a:bodyPr>
          <a:lstStyle/>
          <a:p>
            <a:pPr>
              <a:spcAft>
                <a:spcPts val="600"/>
              </a:spcAft>
            </a:pPr>
            <a:r>
              <a:rPr lang="en-GB" sz="2800" dirty="0"/>
              <a:t>Strengthen the </a:t>
            </a:r>
            <a:r>
              <a:rPr lang="en-GB" sz="2800" b="1" dirty="0"/>
              <a:t>independence</a:t>
            </a:r>
            <a:r>
              <a:rPr lang="en-GB" sz="2800" dirty="0"/>
              <a:t> of producers in relation to broadcasters and digital platforms</a:t>
            </a:r>
          </a:p>
          <a:p>
            <a:pPr>
              <a:spcAft>
                <a:spcPts val="600"/>
              </a:spcAft>
            </a:pPr>
            <a:r>
              <a:rPr lang="en-GB" sz="2800" dirty="0"/>
              <a:t>Enhance </a:t>
            </a:r>
            <a:r>
              <a:rPr lang="en-GB" sz="2800" b="1" dirty="0"/>
              <a:t>collaboration</a:t>
            </a:r>
            <a:r>
              <a:rPr lang="en-GB" sz="2800" dirty="0"/>
              <a:t> between operators from different MEDIA countries</a:t>
            </a:r>
          </a:p>
          <a:p>
            <a:pPr>
              <a:spcAft>
                <a:spcPts val="600"/>
              </a:spcAft>
            </a:pPr>
            <a:r>
              <a:rPr lang="en-GB" sz="2800" dirty="0"/>
              <a:t>Support the </a:t>
            </a:r>
            <a:r>
              <a:rPr lang="en-GB" sz="2800" b="1" dirty="0"/>
              <a:t>production of high quality works </a:t>
            </a:r>
            <a:r>
              <a:rPr lang="en-GB" sz="2800" dirty="0"/>
              <a:t>aimed at </a:t>
            </a:r>
          </a:p>
          <a:p>
            <a:pPr lvl="1">
              <a:spcAft>
                <a:spcPts val="600"/>
              </a:spcAft>
            </a:pPr>
            <a:r>
              <a:rPr lang="en-GB" sz="2400" dirty="0"/>
              <a:t>wide international distribution (linear and non-linear broadcasting)</a:t>
            </a:r>
          </a:p>
          <a:p>
            <a:pPr lvl="1">
              <a:spcAft>
                <a:spcPts val="600"/>
              </a:spcAft>
            </a:pPr>
            <a:r>
              <a:rPr lang="en-GB" sz="2400" dirty="0"/>
              <a:t>promotion to a wide audience</a:t>
            </a:r>
            <a:endParaRPr lang="en-GB" sz="2400" dirty="0">
              <a:cs typeface="Arial"/>
            </a:endParaRPr>
          </a:p>
          <a:p>
            <a:pPr marL="228600" lvl="1">
              <a:spcBef>
                <a:spcPts val="0"/>
              </a:spcBef>
              <a:buClr>
                <a:srgbClr val="ED8D2F"/>
              </a:buClr>
            </a:pPr>
            <a:r>
              <a:rPr lang="en-GB" sz="2800" dirty="0"/>
              <a:t>Particular attention to projects with </a:t>
            </a:r>
            <a:r>
              <a:rPr lang="en-GB" sz="2800" b="1" dirty="0"/>
              <a:t>innovative aspects in contents and financing</a:t>
            </a:r>
            <a:r>
              <a:rPr lang="en-GB" sz="2800" dirty="0"/>
              <a:t>, showing a </a:t>
            </a:r>
            <a:r>
              <a:rPr lang="en-GB" sz="2800" b="1" dirty="0"/>
              <a:t>clear link </a:t>
            </a:r>
            <a:r>
              <a:rPr lang="en-GB" sz="2800" dirty="0"/>
              <a:t>with the </a:t>
            </a:r>
            <a:r>
              <a:rPr lang="en-GB" sz="2800" b="1" dirty="0"/>
              <a:t>distribution</a:t>
            </a:r>
            <a:r>
              <a:rPr lang="en-GB" sz="2800" dirty="0"/>
              <a:t> </a:t>
            </a:r>
            <a:r>
              <a:rPr lang="en-GB" sz="2800" b="1" dirty="0"/>
              <a:t>strategy</a:t>
            </a:r>
          </a:p>
          <a:p>
            <a:pPr marL="457200" lvl="1" indent="0">
              <a:buNone/>
            </a:pPr>
            <a:endParaRPr lang="en-GB" dirty="0"/>
          </a:p>
        </p:txBody>
      </p:sp>
      <p:sp>
        <p:nvSpPr>
          <p:cNvPr id="2" name="Title 1"/>
          <p:cNvSpPr>
            <a:spLocks noGrp="1"/>
          </p:cNvSpPr>
          <p:nvPr>
            <p:ph type="title"/>
          </p:nvPr>
        </p:nvSpPr>
        <p:spPr>
          <a:xfrm>
            <a:off x="970722" y="482860"/>
            <a:ext cx="10964604" cy="782357"/>
          </a:xfrm>
        </p:spPr>
        <p:txBody>
          <a:bodyPr/>
          <a:lstStyle/>
          <a:p>
            <a:r>
              <a:rPr lang="en-GB" dirty="0" smtClean="0"/>
              <a:t>Aims </a:t>
            </a:r>
            <a:r>
              <a:rPr lang="en-GB" dirty="0"/>
              <a:t>– Funded activities</a:t>
            </a:r>
          </a:p>
        </p:txBody>
      </p:sp>
    </p:spTree>
    <p:extLst>
      <p:ext uri="{BB962C8B-B14F-4D97-AF65-F5344CB8AC3E}">
        <p14:creationId xmlns:p14="http://schemas.microsoft.com/office/powerpoint/2010/main" val="499546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716505"/>
            <a:ext cx="10905699" cy="3991024"/>
          </a:xfrm>
        </p:spPr>
        <p:txBody>
          <a:bodyPr/>
          <a:lstStyle/>
          <a:p>
            <a:pPr marL="0" indent="0">
              <a:buNone/>
            </a:pPr>
            <a:endParaRPr lang="fr-BE" sz="2800" dirty="0" smtClean="0"/>
          </a:p>
          <a:p>
            <a:pPr marL="0" indent="0">
              <a:buNone/>
            </a:pPr>
            <a:endParaRPr lang="fr-BE" sz="2800" dirty="0"/>
          </a:p>
          <a:p>
            <a:pPr marL="0" indent="0">
              <a:buNone/>
            </a:pPr>
            <a:endParaRPr lang="fr-BE" sz="2800" dirty="0"/>
          </a:p>
          <a:p>
            <a:endParaRPr lang="fr-BE" sz="2800" dirty="0"/>
          </a:p>
          <a:p>
            <a:pPr marL="0" indent="0">
              <a:buNone/>
            </a:pPr>
            <a:r>
              <a:rPr lang="fr-BE" sz="2800" dirty="0"/>
              <a:t>Budget: 22 000 000</a:t>
            </a:r>
          </a:p>
          <a:p>
            <a:pPr marL="0" indent="0">
              <a:buNone/>
            </a:pPr>
            <a:endParaRPr lang="en-GB" sz="2800" dirty="0"/>
          </a:p>
        </p:txBody>
      </p:sp>
      <p:sp>
        <p:nvSpPr>
          <p:cNvPr id="3" name="Title 2"/>
          <p:cNvSpPr>
            <a:spLocks noGrp="1"/>
          </p:cNvSpPr>
          <p:nvPr>
            <p:ph type="title"/>
          </p:nvPr>
        </p:nvSpPr>
        <p:spPr/>
        <p:txBody>
          <a:bodyPr/>
          <a:lstStyle/>
          <a:p>
            <a:r>
              <a:rPr lang="fr-BE" dirty="0" err="1" smtClean="0"/>
              <a:t>Timetable</a:t>
            </a:r>
            <a:r>
              <a:rPr lang="fr-BE" dirty="0" smtClean="0"/>
              <a:t> </a:t>
            </a:r>
            <a:r>
              <a:rPr lang="fr-BE" dirty="0"/>
              <a:t>and budget</a:t>
            </a:r>
            <a:endParaRPr lang="en-GB" dirty="0"/>
          </a:p>
        </p:txBody>
      </p:sp>
      <p:pic>
        <p:nvPicPr>
          <p:cNvPr id="4" name="Picture 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70952" y="4451276"/>
            <a:ext cx="1888799" cy="2075403"/>
          </a:xfrm>
          <a:prstGeom prst="rect">
            <a:avLst/>
          </a:prstGeom>
        </p:spPr>
      </p:pic>
      <p:pic>
        <p:nvPicPr>
          <p:cNvPr id="5" name="Picture 4"/>
          <p:cNvPicPr>
            <a:picLocks noChangeAspect="1"/>
          </p:cNvPicPr>
          <p:nvPr/>
        </p:nvPicPr>
        <p:blipFill>
          <a:blip r:embed="rId4"/>
          <a:stretch>
            <a:fillRect/>
          </a:stretch>
        </p:blipFill>
        <p:spPr>
          <a:xfrm>
            <a:off x="814014" y="1636614"/>
            <a:ext cx="10672307" cy="2647738"/>
          </a:xfrm>
          <a:prstGeom prst="rect">
            <a:avLst/>
          </a:prstGeom>
        </p:spPr>
      </p:pic>
    </p:spTree>
    <p:extLst>
      <p:ext uri="{BB962C8B-B14F-4D97-AF65-F5344CB8AC3E}">
        <p14:creationId xmlns:p14="http://schemas.microsoft.com/office/powerpoint/2010/main" val="2559364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411704"/>
            <a:ext cx="10905699" cy="4897655"/>
          </a:xfrm>
          <a:noFill/>
        </p:spPr>
        <p:txBody>
          <a:bodyPr vert="horz" lIns="91440" tIns="45720" rIns="91440" bIns="45720" rtlCol="0" anchor="t">
            <a:noAutofit/>
          </a:bodyPr>
          <a:lstStyle/>
          <a:p>
            <a:pPr>
              <a:spcAft>
                <a:spcPts val="600"/>
              </a:spcAft>
            </a:pPr>
            <a:r>
              <a:rPr lang="en-GB" sz="2800" dirty="0" smtClean="0"/>
              <a:t>Max.</a:t>
            </a:r>
            <a:r>
              <a:rPr lang="en-GB" sz="2800" b="1" dirty="0" smtClean="0"/>
              <a:t> co-funding rate</a:t>
            </a:r>
            <a:r>
              <a:rPr lang="en-GB" sz="2800" dirty="0" smtClean="0"/>
              <a:t> increased </a:t>
            </a:r>
            <a:r>
              <a:rPr lang="en-GB" sz="2800" b="1" dirty="0" smtClean="0"/>
              <a:t>from 15% to 20% </a:t>
            </a:r>
            <a:r>
              <a:rPr lang="en-GB" sz="2800" dirty="0" smtClean="0"/>
              <a:t>for all genres</a:t>
            </a:r>
            <a:endParaRPr lang="en-GB" sz="2800" b="1" dirty="0"/>
          </a:p>
          <a:p>
            <a:pPr>
              <a:spcAft>
                <a:spcPts val="600"/>
              </a:spcAft>
            </a:pPr>
            <a:r>
              <a:rPr lang="fr-BE" sz="2800" b="1" dirty="0" err="1" smtClean="0"/>
              <a:t>Greening</a:t>
            </a:r>
            <a:r>
              <a:rPr lang="fr-BE" sz="2800" dirty="0" smtClean="0"/>
              <a:t>: encouragement to use </a:t>
            </a:r>
            <a:r>
              <a:rPr lang="fr-BE" sz="2800" dirty="0" err="1" smtClean="0"/>
              <a:t>greening</a:t>
            </a:r>
            <a:r>
              <a:rPr lang="fr-BE" sz="2800" dirty="0" smtClean="0"/>
              <a:t> consultants to </a:t>
            </a:r>
            <a:r>
              <a:rPr lang="fr-BE" sz="2800" dirty="0" err="1" smtClean="0"/>
              <a:t>reduce</a:t>
            </a:r>
            <a:r>
              <a:rPr lang="fr-BE" sz="2800" dirty="0" smtClean="0"/>
              <a:t> the </a:t>
            </a:r>
            <a:r>
              <a:rPr lang="fr-BE" sz="2800" dirty="0" err="1" smtClean="0"/>
              <a:t>environmental</a:t>
            </a:r>
            <a:r>
              <a:rPr lang="fr-BE" sz="2800" dirty="0" smtClean="0"/>
              <a:t> impact of productions and shootings</a:t>
            </a:r>
            <a:endParaRPr lang="en-GB" sz="2800" b="1" dirty="0"/>
          </a:p>
          <a:p>
            <a:pPr>
              <a:spcAft>
                <a:spcPts val="600"/>
              </a:spcAft>
            </a:pPr>
            <a:r>
              <a:rPr lang="fr-BE" sz="2800" b="1" dirty="0" smtClean="0"/>
              <a:t>Clarification</a:t>
            </a:r>
            <a:r>
              <a:rPr lang="fr-BE" sz="2800" dirty="0" smtClean="0"/>
              <a:t> of certain </a:t>
            </a:r>
            <a:r>
              <a:rPr lang="fr-BE" sz="2800" dirty="0" err="1" smtClean="0"/>
              <a:t>paragraphs</a:t>
            </a:r>
            <a:r>
              <a:rPr lang="fr-BE" sz="2800" dirty="0" smtClean="0"/>
              <a:t>, </a:t>
            </a:r>
            <a:r>
              <a:rPr lang="fr-BE" sz="2800" dirty="0" err="1" smtClean="0"/>
              <a:t>most</a:t>
            </a:r>
            <a:r>
              <a:rPr lang="fr-BE" sz="2800" dirty="0" smtClean="0"/>
              <a:t> </a:t>
            </a:r>
            <a:r>
              <a:rPr lang="fr-BE" sz="2800" dirty="0" err="1" smtClean="0"/>
              <a:t>specifically</a:t>
            </a:r>
            <a:r>
              <a:rPr lang="fr-BE" sz="2800" dirty="0" smtClean="0"/>
              <a:t> on </a:t>
            </a:r>
            <a:r>
              <a:rPr lang="fr-BE" sz="2800" dirty="0" err="1" smtClean="0"/>
              <a:t>what</a:t>
            </a:r>
            <a:r>
              <a:rPr lang="fr-BE" sz="2800" dirty="0" smtClean="0"/>
              <a:t> </a:t>
            </a:r>
            <a:r>
              <a:rPr lang="fr-BE" sz="2800" dirty="0" err="1" smtClean="0"/>
              <a:t>can</a:t>
            </a:r>
            <a:r>
              <a:rPr lang="fr-BE" sz="2800" dirty="0" smtClean="0"/>
              <a:t> </a:t>
            </a:r>
            <a:r>
              <a:rPr lang="fr-BE" sz="2800" dirty="0" err="1" smtClean="0"/>
              <a:t>be</a:t>
            </a:r>
            <a:r>
              <a:rPr lang="fr-BE" sz="2800" dirty="0" smtClean="0"/>
              <a:t> </a:t>
            </a:r>
            <a:r>
              <a:rPr lang="fr-BE" sz="2800" dirty="0" err="1" smtClean="0"/>
              <a:t>considered</a:t>
            </a:r>
            <a:r>
              <a:rPr lang="fr-BE" sz="2800" dirty="0" smtClean="0"/>
              <a:t> as </a:t>
            </a:r>
            <a:r>
              <a:rPr lang="fr-BE" sz="2800" b="1" dirty="0" smtClean="0"/>
              <a:t>binding </a:t>
            </a:r>
            <a:r>
              <a:rPr lang="fr-BE" sz="2800" b="1" dirty="0" err="1" smtClean="0"/>
              <a:t>letters</a:t>
            </a:r>
            <a:r>
              <a:rPr lang="fr-BE" sz="2800" b="1" dirty="0" smtClean="0"/>
              <a:t> of </a:t>
            </a:r>
            <a:r>
              <a:rPr lang="fr-BE" sz="2800" b="1" dirty="0" err="1" smtClean="0"/>
              <a:t>commitment</a:t>
            </a:r>
            <a:endParaRPr lang="en-GB" sz="2400" b="1" dirty="0">
              <a:cs typeface="Arial"/>
            </a:endParaRPr>
          </a:p>
          <a:p>
            <a:pPr marL="228600" lvl="1">
              <a:spcBef>
                <a:spcPts val="0"/>
              </a:spcBef>
              <a:spcAft>
                <a:spcPts val="600"/>
              </a:spcAft>
              <a:buClr>
                <a:srgbClr val="ED8D2F"/>
              </a:buClr>
            </a:pPr>
            <a:r>
              <a:rPr lang="en-GB" sz="2800" dirty="0" smtClean="0"/>
              <a:t>Return to the application to be </a:t>
            </a:r>
            <a:r>
              <a:rPr lang="en-GB" sz="2800" b="1" dirty="0" smtClean="0"/>
              <a:t>submitted at the latest on the 1</a:t>
            </a:r>
            <a:r>
              <a:rPr lang="en-GB" sz="2800" b="1" baseline="30000" dirty="0" smtClean="0"/>
              <a:t>st</a:t>
            </a:r>
            <a:r>
              <a:rPr lang="en-GB" sz="2800" b="1" dirty="0" smtClean="0"/>
              <a:t> day of principal photography</a:t>
            </a:r>
          </a:p>
          <a:p>
            <a:pPr marL="228600" lvl="1">
              <a:spcBef>
                <a:spcPts val="0"/>
              </a:spcBef>
              <a:buClr>
                <a:srgbClr val="ED8D2F"/>
              </a:buClr>
            </a:pPr>
            <a:r>
              <a:rPr lang="fr-BE" sz="2800" dirty="0" smtClean="0"/>
              <a:t>« </a:t>
            </a:r>
            <a:r>
              <a:rPr lang="fr-BE" sz="2800" dirty="0" err="1" smtClean="0"/>
              <a:t>Applicant</a:t>
            </a:r>
            <a:r>
              <a:rPr lang="fr-BE" sz="2800" dirty="0" smtClean="0"/>
              <a:t> must </a:t>
            </a:r>
            <a:r>
              <a:rPr lang="fr-BE" sz="2800" dirty="0" err="1" smtClean="0"/>
              <a:t>be</a:t>
            </a:r>
            <a:r>
              <a:rPr lang="fr-BE" sz="2800" dirty="0" smtClean="0"/>
              <a:t> </a:t>
            </a:r>
            <a:r>
              <a:rPr lang="fr-BE" sz="2800" dirty="0" err="1" smtClean="0"/>
              <a:t>majority</a:t>
            </a:r>
            <a:r>
              <a:rPr lang="fr-BE" sz="2800" dirty="0" smtClean="0"/>
              <a:t> </a:t>
            </a:r>
            <a:r>
              <a:rPr lang="fr-BE" sz="2800" dirty="0" err="1" smtClean="0"/>
              <a:t>producer</a:t>
            </a:r>
            <a:r>
              <a:rPr lang="fr-BE" sz="2800" dirty="0" smtClean="0"/>
              <a:t> » </a:t>
            </a:r>
            <a:r>
              <a:rPr lang="fr-BE" sz="2800" dirty="0" err="1" smtClean="0"/>
              <a:t>moved</a:t>
            </a:r>
            <a:r>
              <a:rPr lang="fr-BE" sz="2800" dirty="0" smtClean="0"/>
              <a:t> </a:t>
            </a:r>
            <a:r>
              <a:rPr lang="fr-BE" sz="2800" dirty="0" err="1" smtClean="0"/>
              <a:t>from</a:t>
            </a:r>
            <a:r>
              <a:rPr lang="fr-BE" sz="2800" dirty="0" smtClean="0"/>
              <a:t> consortium composition to </a:t>
            </a:r>
            <a:r>
              <a:rPr lang="fr-BE" sz="2800" dirty="0" err="1" smtClean="0"/>
              <a:t>eligible</a:t>
            </a:r>
            <a:r>
              <a:rPr lang="fr-BE" sz="2800" dirty="0" smtClean="0"/>
              <a:t> participants </a:t>
            </a:r>
            <a:endParaRPr lang="en-GB" sz="2800" dirty="0"/>
          </a:p>
          <a:p>
            <a:pPr marL="457200" lvl="1" indent="0">
              <a:buNone/>
            </a:pPr>
            <a:endParaRPr lang="en-GB" dirty="0"/>
          </a:p>
        </p:txBody>
      </p:sp>
      <p:sp>
        <p:nvSpPr>
          <p:cNvPr id="2" name="Title 1"/>
          <p:cNvSpPr>
            <a:spLocks noGrp="1"/>
          </p:cNvSpPr>
          <p:nvPr>
            <p:ph type="title"/>
          </p:nvPr>
        </p:nvSpPr>
        <p:spPr>
          <a:xfrm>
            <a:off x="970722" y="482860"/>
            <a:ext cx="10964604" cy="782357"/>
          </a:xfrm>
        </p:spPr>
        <p:txBody>
          <a:bodyPr/>
          <a:lstStyle/>
          <a:p>
            <a:r>
              <a:rPr lang="en-GB" dirty="0" smtClean="0"/>
              <a:t>Call 2022: Changes in the Call text</a:t>
            </a:r>
            <a:endParaRPr lang="en-GB" dirty="0"/>
          </a:p>
        </p:txBody>
      </p:sp>
    </p:spTree>
    <p:extLst>
      <p:ext uri="{BB962C8B-B14F-4D97-AF65-F5344CB8AC3E}">
        <p14:creationId xmlns:p14="http://schemas.microsoft.com/office/powerpoint/2010/main" val="3850104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633120"/>
            <a:ext cx="10905699" cy="3881904"/>
          </a:xfrm>
        </p:spPr>
        <p:txBody>
          <a:bodyPr/>
          <a:lstStyle/>
          <a:p>
            <a:r>
              <a:rPr lang="en-GB" sz="2800" dirty="0"/>
              <a:t>Application by a single applicant or a </a:t>
            </a:r>
            <a:r>
              <a:rPr lang="en-GB" sz="2800" dirty="0" smtClean="0"/>
              <a:t>consortium</a:t>
            </a:r>
          </a:p>
          <a:p>
            <a:pPr lvl="1"/>
            <a:r>
              <a:rPr lang="fr-BE" sz="2400" dirty="0" smtClean="0"/>
              <a:t>Main </a:t>
            </a:r>
            <a:r>
              <a:rPr lang="fr-BE" sz="2400" dirty="0" err="1" smtClean="0"/>
              <a:t>applicant</a:t>
            </a:r>
            <a:r>
              <a:rPr lang="fr-BE" sz="2400" dirty="0" smtClean="0"/>
              <a:t> = </a:t>
            </a:r>
            <a:r>
              <a:rPr lang="fr-BE" sz="2400" b="1" dirty="0" err="1" smtClean="0"/>
              <a:t>coordinator</a:t>
            </a:r>
            <a:endParaRPr lang="fr-BE" sz="2400" b="1" dirty="0" smtClean="0"/>
          </a:p>
          <a:p>
            <a:pPr lvl="1"/>
            <a:r>
              <a:rPr lang="fr-BE" sz="2400" dirty="0" err="1" smtClean="0"/>
              <a:t>Other</a:t>
            </a:r>
            <a:r>
              <a:rPr lang="fr-BE" sz="2400" dirty="0" smtClean="0"/>
              <a:t> </a:t>
            </a:r>
            <a:r>
              <a:rPr lang="fr-BE" sz="2400" dirty="0" err="1" smtClean="0"/>
              <a:t>applicants</a:t>
            </a:r>
            <a:r>
              <a:rPr lang="fr-BE" sz="2400" dirty="0"/>
              <a:t> </a:t>
            </a:r>
            <a:r>
              <a:rPr lang="fr-BE" sz="2400" dirty="0" smtClean="0"/>
              <a:t>= </a:t>
            </a:r>
            <a:r>
              <a:rPr lang="fr-BE" sz="2400" b="1" dirty="0" err="1" smtClean="0"/>
              <a:t>partners</a:t>
            </a:r>
            <a:r>
              <a:rPr lang="fr-BE" sz="2400" dirty="0" smtClean="0"/>
              <a:t> or </a:t>
            </a:r>
            <a:r>
              <a:rPr lang="fr-BE" sz="2400" b="1" dirty="0" err="1" smtClean="0"/>
              <a:t>affiliated</a:t>
            </a:r>
            <a:r>
              <a:rPr lang="fr-BE" sz="2400" b="1" dirty="0" smtClean="0"/>
              <a:t> </a:t>
            </a:r>
            <a:r>
              <a:rPr lang="fr-BE" sz="2400" b="1" dirty="0" err="1" smtClean="0"/>
              <a:t>entities</a:t>
            </a:r>
            <a:r>
              <a:rPr lang="fr-BE" sz="2400" b="1" dirty="0" smtClean="0"/>
              <a:t> </a:t>
            </a:r>
            <a:r>
              <a:rPr lang="fr-BE" sz="2400" dirty="0" smtClean="0"/>
              <a:t>of </a:t>
            </a:r>
            <a:r>
              <a:rPr lang="fr-BE" sz="2400" dirty="0" err="1" smtClean="0"/>
              <a:t>coordinator</a:t>
            </a:r>
            <a:r>
              <a:rPr lang="fr-BE" sz="2400" dirty="0" smtClean="0"/>
              <a:t>/</a:t>
            </a:r>
            <a:r>
              <a:rPr lang="fr-BE" sz="2400" dirty="0" err="1" smtClean="0"/>
              <a:t>partners</a:t>
            </a:r>
            <a:endParaRPr lang="en-GB" sz="2400" dirty="0" smtClean="0"/>
          </a:p>
          <a:p>
            <a:r>
              <a:rPr lang="en-GB" sz="2800" dirty="0" smtClean="0"/>
              <a:t>All applicants: Independent European </a:t>
            </a:r>
            <a:r>
              <a:rPr lang="en-GB" sz="2800" dirty="0" err="1" smtClean="0"/>
              <a:t>audiovisual</a:t>
            </a:r>
            <a:r>
              <a:rPr lang="en-GB" sz="2800" dirty="0" smtClean="0"/>
              <a:t> </a:t>
            </a:r>
            <a:r>
              <a:rPr lang="en-GB" sz="2800" dirty="0"/>
              <a:t>production companies</a:t>
            </a:r>
          </a:p>
          <a:p>
            <a:r>
              <a:rPr lang="en-GB" sz="2800" dirty="0" smtClean="0"/>
              <a:t>The </a:t>
            </a:r>
            <a:r>
              <a:rPr lang="en-GB" sz="2800" b="1" dirty="0"/>
              <a:t>coordinator</a:t>
            </a:r>
            <a:r>
              <a:rPr lang="en-GB" sz="2800" dirty="0"/>
              <a:t> </a:t>
            </a:r>
            <a:r>
              <a:rPr lang="en-GB" sz="2800" dirty="0" smtClean="0"/>
              <a:t>(i.e. main applicant) must </a:t>
            </a:r>
            <a:r>
              <a:rPr lang="en-GB" sz="2800" dirty="0"/>
              <a:t>be the </a:t>
            </a:r>
            <a:r>
              <a:rPr lang="en-GB" sz="2800" b="1" dirty="0"/>
              <a:t>majority producer </a:t>
            </a:r>
            <a:r>
              <a:rPr lang="en-GB" sz="2800" dirty="0"/>
              <a:t>of the work in terms of rights </a:t>
            </a:r>
            <a:r>
              <a:rPr lang="en-GB" sz="2800" dirty="0" smtClean="0"/>
              <a:t>(if equal distribution of rights, </a:t>
            </a:r>
            <a:r>
              <a:rPr lang="en-GB" sz="2800" dirty="0"/>
              <a:t>the coordinator must be appointed as </a:t>
            </a:r>
            <a:r>
              <a:rPr lang="en-GB" sz="2800" b="1" dirty="0"/>
              <a:t>delegate </a:t>
            </a:r>
            <a:r>
              <a:rPr lang="en-GB" sz="2800" b="1" dirty="0" smtClean="0"/>
              <a:t>producer</a:t>
            </a:r>
            <a:r>
              <a:rPr lang="en-GB" sz="2800" dirty="0" smtClean="0"/>
              <a:t>)</a:t>
            </a:r>
            <a:endParaRPr lang="en-GB" sz="2800" dirty="0"/>
          </a:p>
        </p:txBody>
      </p:sp>
      <p:sp>
        <p:nvSpPr>
          <p:cNvPr id="3" name="Title 2"/>
          <p:cNvSpPr>
            <a:spLocks noGrp="1"/>
          </p:cNvSpPr>
          <p:nvPr>
            <p:ph type="title"/>
          </p:nvPr>
        </p:nvSpPr>
        <p:spPr/>
        <p:txBody>
          <a:bodyPr/>
          <a:lstStyle/>
          <a:p>
            <a:r>
              <a:rPr lang="en-GB" dirty="0" smtClean="0"/>
              <a:t>Eligible </a:t>
            </a:r>
            <a:r>
              <a:rPr lang="en-GB" dirty="0"/>
              <a:t>participants</a:t>
            </a:r>
          </a:p>
        </p:txBody>
      </p:sp>
    </p:spTree>
    <p:extLst>
      <p:ext uri="{BB962C8B-B14F-4D97-AF65-F5344CB8AC3E}">
        <p14:creationId xmlns:p14="http://schemas.microsoft.com/office/powerpoint/2010/main" val="3950248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10905699" cy="4322074"/>
          </a:xfrm>
        </p:spPr>
        <p:txBody>
          <a:bodyPr/>
          <a:lstStyle/>
          <a:p>
            <a:r>
              <a:rPr lang="fr-BE" sz="2800" b="1" dirty="0"/>
              <a:t>Independent</a:t>
            </a:r>
            <a:r>
              <a:rPr lang="fr-BE" sz="2800" dirty="0"/>
              <a:t>: no </a:t>
            </a:r>
            <a:r>
              <a:rPr lang="fr-BE" sz="2800" dirty="0" err="1"/>
              <a:t>majority</a:t>
            </a:r>
            <a:r>
              <a:rPr lang="fr-BE" sz="2800" dirty="0"/>
              <a:t> control by an </a:t>
            </a:r>
            <a:r>
              <a:rPr lang="fr-BE" sz="2800" dirty="0" err="1"/>
              <a:t>audiovisual</a:t>
            </a:r>
            <a:r>
              <a:rPr lang="fr-BE" sz="2800" dirty="0"/>
              <a:t> media service provider, </a:t>
            </a:r>
            <a:r>
              <a:rPr lang="fr-BE" sz="2800" dirty="0" err="1"/>
              <a:t>either</a:t>
            </a:r>
            <a:r>
              <a:rPr lang="fr-BE" sz="2800" dirty="0"/>
              <a:t> in </a:t>
            </a:r>
            <a:r>
              <a:rPr lang="fr-BE" sz="2800" dirty="0" err="1"/>
              <a:t>shareholding</a:t>
            </a:r>
            <a:r>
              <a:rPr lang="fr-BE" sz="2800" dirty="0"/>
              <a:t> or commercial </a:t>
            </a:r>
            <a:r>
              <a:rPr lang="fr-BE" sz="2800" dirty="0" err="1"/>
              <a:t>terms</a:t>
            </a:r>
            <a:r>
              <a:rPr lang="fr-BE" sz="2800" dirty="0"/>
              <a:t> </a:t>
            </a:r>
          </a:p>
          <a:p>
            <a:pPr lvl="1"/>
            <a:r>
              <a:rPr lang="fr-BE" dirty="0" err="1"/>
              <a:t>Majority</a:t>
            </a:r>
            <a:r>
              <a:rPr lang="fr-BE" dirty="0"/>
              <a:t> control: more </a:t>
            </a:r>
            <a:r>
              <a:rPr lang="fr-BE" dirty="0" err="1"/>
              <a:t>than</a:t>
            </a:r>
            <a:r>
              <a:rPr lang="fr-BE" dirty="0"/>
              <a:t> 25% of </a:t>
            </a:r>
            <a:r>
              <a:rPr lang="fr-BE" dirty="0" err="1"/>
              <a:t>share</a:t>
            </a:r>
            <a:r>
              <a:rPr lang="fr-BE" dirty="0"/>
              <a:t> capital </a:t>
            </a:r>
            <a:r>
              <a:rPr lang="fr-BE" dirty="0" err="1"/>
              <a:t>held</a:t>
            </a:r>
            <a:r>
              <a:rPr lang="fr-BE" dirty="0"/>
              <a:t> by a single </a:t>
            </a:r>
            <a:r>
              <a:rPr lang="fr-BE" dirty="0" err="1"/>
              <a:t>audiovisual</a:t>
            </a:r>
            <a:r>
              <a:rPr lang="fr-BE" dirty="0"/>
              <a:t> media service provider (50% in case of </a:t>
            </a:r>
            <a:r>
              <a:rPr lang="fr-BE" dirty="0" err="1"/>
              <a:t>several</a:t>
            </a:r>
            <a:r>
              <a:rPr lang="fr-BE" dirty="0"/>
              <a:t> </a:t>
            </a:r>
            <a:r>
              <a:rPr lang="fr-BE" dirty="0" err="1"/>
              <a:t>AVMS</a:t>
            </a:r>
            <a:r>
              <a:rPr lang="fr-BE" dirty="0"/>
              <a:t> providers)</a:t>
            </a:r>
          </a:p>
          <a:p>
            <a:pPr>
              <a:spcAft>
                <a:spcPts val="600"/>
              </a:spcAft>
            </a:pPr>
            <a:r>
              <a:rPr lang="fr-BE" sz="2800" b="1" dirty="0"/>
              <a:t>European</a:t>
            </a:r>
            <a:r>
              <a:rPr lang="fr-BE" sz="2800" dirty="0"/>
              <a:t>: </a:t>
            </a:r>
            <a:r>
              <a:rPr lang="fr-BE" sz="2800" dirty="0" err="1"/>
              <a:t>established</a:t>
            </a:r>
            <a:r>
              <a:rPr lang="fr-BE" sz="2800" dirty="0"/>
              <a:t> in one of the </a:t>
            </a:r>
            <a:r>
              <a:rPr lang="fr-BE" sz="2800" dirty="0" smtClean="0"/>
              <a:t>countries </a:t>
            </a:r>
            <a:r>
              <a:rPr lang="fr-BE" sz="2800" dirty="0" err="1" smtClean="0"/>
              <a:t>participating</a:t>
            </a:r>
            <a:r>
              <a:rPr lang="fr-BE" sz="2800" dirty="0" smtClean="0"/>
              <a:t> </a:t>
            </a:r>
            <a:r>
              <a:rPr lang="fr-BE" sz="2800" dirty="0" err="1" smtClean="0"/>
              <a:t>fully</a:t>
            </a:r>
            <a:r>
              <a:rPr lang="fr-BE" sz="2800" dirty="0" smtClean="0"/>
              <a:t> in the MEDIA </a:t>
            </a:r>
            <a:r>
              <a:rPr lang="fr-BE" sz="2800" dirty="0" err="1" smtClean="0"/>
              <a:t>strand</a:t>
            </a:r>
            <a:endParaRPr lang="fr-BE" sz="2800" dirty="0"/>
          </a:p>
          <a:p>
            <a:pPr lvl="1">
              <a:spcAft>
                <a:spcPts val="600"/>
              </a:spcAft>
            </a:pPr>
            <a:r>
              <a:rPr lang="fr-BE" dirty="0"/>
              <a:t>and </a:t>
            </a:r>
            <a:r>
              <a:rPr lang="fr-BE" dirty="0" err="1"/>
              <a:t>owned</a:t>
            </a:r>
            <a:r>
              <a:rPr lang="fr-BE" dirty="0"/>
              <a:t> </a:t>
            </a:r>
            <a:r>
              <a:rPr lang="fr-BE" dirty="0" err="1"/>
              <a:t>directly</a:t>
            </a:r>
            <a:r>
              <a:rPr lang="fr-BE" dirty="0"/>
              <a:t> or </a:t>
            </a:r>
            <a:r>
              <a:rPr lang="fr-BE" dirty="0" err="1" smtClean="0"/>
              <a:t>indirectly</a:t>
            </a:r>
            <a:r>
              <a:rPr lang="fr-BE" dirty="0" smtClean="0"/>
              <a:t>, </a:t>
            </a:r>
            <a:r>
              <a:rPr lang="fr-BE" dirty="0" err="1" smtClean="0"/>
              <a:t>wholly</a:t>
            </a:r>
            <a:r>
              <a:rPr lang="fr-BE" dirty="0" smtClean="0"/>
              <a:t> or by </a:t>
            </a:r>
            <a:r>
              <a:rPr lang="fr-BE" dirty="0" err="1"/>
              <a:t>majority</a:t>
            </a:r>
            <a:r>
              <a:rPr lang="fr-BE" dirty="0"/>
              <a:t> </a:t>
            </a:r>
            <a:r>
              <a:rPr lang="fr-BE" dirty="0" smtClean="0"/>
              <a:t>participation, </a:t>
            </a:r>
            <a:r>
              <a:rPr lang="fr-BE" dirty="0"/>
              <a:t>by </a:t>
            </a:r>
            <a:r>
              <a:rPr lang="fr-BE" dirty="0" err="1"/>
              <a:t>nationals</a:t>
            </a:r>
            <a:r>
              <a:rPr lang="fr-BE" dirty="0"/>
              <a:t> </a:t>
            </a:r>
            <a:r>
              <a:rPr lang="fr-BE" dirty="0" err="1"/>
              <a:t>from</a:t>
            </a:r>
            <a:r>
              <a:rPr lang="fr-BE" dirty="0"/>
              <a:t> </a:t>
            </a:r>
            <a:r>
              <a:rPr lang="fr-BE" dirty="0" err="1" smtClean="0"/>
              <a:t>such</a:t>
            </a:r>
            <a:r>
              <a:rPr lang="fr-BE" dirty="0" smtClean="0"/>
              <a:t> countries</a:t>
            </a:r>
            <a:endParaRPr lang="fr-BE" dirty="0"/>
          </a:p>
          <a:p>
            <a:pPr lvl="1">
              <a:spcAft>
                <a:spcPts val="600"/>
              </a:spcAft>
            </a:pPr>
            <a:r>
              <a:rPr lang="fr-BE" dirty="0"/>
              <a:t>for </a:t>
            </a:r>
            <a:r>
              <a:rPr lang="fr-BE" dirty="0" err="1"/>
              <a:t>publicly</a:t>
            </a:r>
            <a:r>
              <a:rPr lang="fr-BE" dirty="0"/>
              <a:t> </a:t>
            </a:r>
            <a:r>
              <a:rPr lang="fr-BE" dirty="0" err="1"/>
              <a:t>listed</a:t>
            </a:r>
            <a:r>
              <a:rPr lang="fr-BE" dirty="0"/>
              <a:t> </a:t>
            </a:r>
            <a:r>
              <a:rPr lang="fr-BE" dirty="0" err="1"/>
              <a:t>companies</a:t>
            </a:r>
            <a:r>
              <a:rPr lang="fr-BE" dirty="0"/>
              <a:t>: location of the stock exchange </a:t>
            </a:r>
            <a:r>
              <a:rPr lang="fr-BE" dirty="0" err="1"/>
              <a:t>determines</a:t>
            </a:r>
            <a:r>
              <a:rPr lang="fr-BE" dirty="0"/>
              <a:t> the </a:t>
            </a:r>
            <a:r>
              <a:rPr lang="fr-BE" dirty="0" err="1"/>
              <a:t>nationality</a:t>
            </a:r>
            <a:endParaRPr lang="fr-BE" dirty="0"/>
          </a:p>
          <a:p>
            <a:r>
              <a:rPr lang="fr-BE" sz="2800" b="1" dirty="0" err="1"/>
              <a:t>Audiovisual</a:t>
            </a:r>
            <a:r>
              <a:rPr lang="fr-BE" sz="2800" b="1" dirty="0"/>
              <a:t> production </a:t>
            </a:r>
            <a:r>
              <a:rPr lang="fr-BE" sz="2800" b="1" dirty="0" err="1"/>
              <a:t>companies</a:t>
            </a:r>
            <a:r>
              <a:rPr lang="fr-BE" sz="2800" dirty="0"/>
              <a:t>: the </a:t>
            </a:r>
            <a:r>
              <a:rPr lang="fr-BE" sz="2800" dirty="0" err="1"/>
              <a:t>company’s</a:t>
            </a:r>
            <a:r>
              <a:rPr lang="fr-BE" sz="2800" dirty="0"/>
              <a:t> main objective and </a:t>
            </a:r>
            <a:r>
              <a:rPr lang="fr-BE" sz="2800" dirty="0" err="1"/>
              <a:t>activity</a:t>
            </a:r>
            <a:r>
              <a:rPr lang="fr-BE" sz="2800" dirty="0"/>
              <a:t> </a:t>
            </a:r>
            <a:r>
              <a:rPr lang="fr-BE" sz="2800" dirty="0" err="1"/>
              <a:t>is</a:t>
            </a:r>
            <a:r>
              <a:rPr lang="fr-BE" sz="2800" dirty="0"/>
              <a:t> </a:t>
            </a:r>
            <a:r>
              <a:rPr lang="fr-BE" sz="2800" dirty="0" err="1"/>
              <a:t>audiovisual</a:t>
            </a:r>
            <a:r>
              <a:rPr lang="fr-BE" sz="2800" dirty="0"/>
              <a:t> production</a:t>
            </a:r>
          </a:p>
          <a:p>
            <a:pPr marL="0" indent="0">
              <a:buNone/>
            </a:pPr>
            <a:endParaRPr lang="fr-BE" sz="2800" dirty="0"/>
          </a:p>
          <a:p>
            <a:endParaRPr lang="fr-BE" sz="2800" dirty="0"/>
          </a:p>
          <a:p>
            <a:pPr marL="457200" lvl="1" indent="0">
              <a:buNone/>
            </a:pPr>
            <a:endParaRPr lang="fr-BE"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a:t>participants </a:t>
            </a:r>
            <a:endParaRPr lang="en-GB" dirty="0"/>
          </a:p>
        </p:txBody>
      </p:sp>
    </p:spTree>
    <p:extLst>
      <p:ext uri="{BB962C8B-B14F-4D97-AF65-F5344CB8AC3E}">
        <p14:creationId xmlns:p14="http://schemas.microsoft.com/office/powerpoint/2010/main" val="3634721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36914"/>
            <a:ext cx="10905699" cy="4270615"/>
          </a:xfrm>
        </p:spPr>
        <p:txBody>
          <a:bodyPr/>
          <a:lstStyle/>
          <a:p>
            <a:r>
              <a:rPr lang="fr-BE" sz="2800" dirty="0"/>
              <a:t>Production </a:t>
            </a:r>
            <a:r>
              <a:rPr lang="fr-BE" sz="2800" dirty="0" err="1"/>
              <a:t>activities</a:t>
            </a:r>
            <a:r>
              <a:rPr lang="fr-BE" sz="2800" dirty="0"/>
              <a:t> for </a:t>
            </a:r>
            <a:r>
              <a:rPr lang="fr-BE" sz="2800" dirty="0" err="1"/>
              <a:t>both</a:t>
            </a:r>
            <a:r>
              <a:rPr lang="fr-BE" sz="2800" dirty="0"/>
              <a:t> one-off or </a:t>
            </a:r>
            <a:r>
              <a:rPr lang="fr-BE" sz="2800" dirty="0" err="1"/>
              <a:t>series</a:t>
            </a:r>
            <a:endParaRPr lang="fr-BE" sz="2800" dirty="0"/>
          </a:p>
          <a:p>
            <a:r>
              <a:rPr lang="fr-BE" sz="2800" dirty="0" err="1"/>
              <a:t>Intended</a:t>
            </a:r>
            <a:r>
              <a:rPr lang="fr-BE" sz="2800" dirty="0"/>
              <a:t> </a:t>
            </a:r>
            <a:r>
              <a:rPr lang="fr-BE" sz="2800" dirty="0" err="1"/>
              <a:t>primarily</a:t>
            </a:r>
            <a:r>
              <a:rPr lang="fr-BE" sz="2800" dirty="0"/>
              <a:t> for TV or online </a:t>
            </a:r>
            <a:r>
              <a:rPr lang="fr-BE" sz="2800" dirty="0" smtClean="0"/>
              <a:t>exploitation</a:t>
            </a:r>
          </a:p>
          <a:p>
            <a:r>
              <a:rPr lang="fr-BE" sz="2800" dirty="0" smtClean="0"/>
              <a:t>Works </a:t>
            </a:r>
            <a:r>
              <a:rPr lang="fr-BE" sz="2800" dirty="0" err="1" smtClean="0"/>
              <a:t>designed</a:t>
            </a:r>
            <a:r>
              <a:rPr lang="fr-BE" sz="2800" dirty="0" smtClean="0"/>
              <a:t> to </a:t>
            </a:r>
            <a:r>
              <a:rPr lang="fr-BE" sz="2800" dirty="0" err="1" smtClean="0"/>
              <a:t>be</a:t>
            </a:r>
            <a:r>
              <a:rPr lang="fr-BE" sz="2800" dirty="0" smtClean="0"/>
              <a:t> a </a:t>
            </a:r>
            <a:r>
              <a:rPr lang="fr-BE" sz="2800" dirty="0" err="1" smtClean="0"/>
              <a:t>series</a:t>
            </a:r>
            <a:r>
              <a:rPr lang="fr-BE" sz="2800" dirty="0" smtClean="0"/>
              <a:t> must </a:t>
            </a:r>
            <a:r>
              <a:rPr lang="fr-BE" sz="2800" dirty="0" err="1" smtClean="0"/>
              <a:t>be</a:t>
            </a:r>
            <a:r>
              <a:rPr lang="fr-BE" sz="2800" dirty="0" smtClean="0"/>
              <a:t> </a:t>
            </a:r>
            <a:r>
              <a:rPr lang="fr-BE" sz="2800" dirty="0" err="1" smtClean="0"/>
              <a:t>submitted</a:t>
            </a:r>
            <a:r>
              <a:rPr lang="fr-BE" sz="2800" dirty="0" smtClean="0"/>
              <a:t> as a </a:t>
            </a:r>
            <a:r>
              <a:rPr lang="fr-BE" sz="2800" dirty="0" err="1" smtClean="0"/>
              <a:t>series</a:t>
            </a:r>
            <a:endParaRPr lang="fr-BE" sz="2800" dirty="0"/>
          </a:p>
          <a:p>
            <a:r>
              <a:rPr lang="fr-BE" sz="2800" dirty="0"/>
              <a:t>Minimum </a:t>
            </a:r>
            <a:r>
              <a:rPr lang="fr-BE" sz="2800" dirty="0" err="1"/>
              <a:t>length</a:t>
            </a:r>
            <a:r>
              <a:rPr lang="fr-BE" sz="2800" dirty="0"/>
              <a:t>:</a:t>
            </a:r>
          </a:p>
          <a:p>
            <a:pPr lvl="1">
              <a:spcAft>
                <a:spcPts val="600"/>
              </a:spcAft>
            </a:pPr>
            <a:r>
              <a:rPr lang="fr-BE" sz="2400" dirty="0"/>
              <a:t>Drama films: 90 minutes</a:t>
            </a:r>
          </a:p>
          <a:p>
            <a:pPr lvl="1">
              <a:spcAft>
                <a:spcPts val="600"/>
              </a:spcAft>
            </a:pPr>
            <a:r>
              <a:rPr lang="fr-BE" sz="2400" dirty="0"/>
              <a:t>Animation: 24 minutes</a:t>
            </a:r>
          </a:p>
          <a:p>
            <a:pPr lvl="1">
              <a:spcAft>
                <a:spcPts val="600"/>
              </a:spcAft>
            </a:pPr>
            <a:r>
              <a:rPr lang="fr-BE" sz="2400" dirty="0"/>
              <a:t>Creative </a:t>
            </a:r>
            <a:r>
              <a:rPr lang="fr-BE" sz="2400" dirty="0" err="1"/>
              <a:t>documentary</a:t>
            </a:r>
            <a:r>
              <a:rPr lang="fr-BE" sz="2400" dirty="0"/>
              <a:t>: 50 minutes </a:t>
            </a:r>
          </a:p>
          <a:p>
            <a:pPr lvl="1"/>
            <a:endParaRPr lang="en-GB" sz="2400"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spTree>
    <p:extLst>
      <p:ext uri="{BB962C8B-B14F-4D97-AF65-F5344CB8AC3E}">
        <p14:creationId xmlns:p14="http://schemas.microsoft.com/office/powerpoint/2010/main" val="1315114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265217"/>
            <a:ext cx="10905699" cy="4442312"/>
          </a:xfrm>
        </p:spPr>
        <p:txBody>
          <a:bodyPr/>
          <a:lstStyle/>
          <a:p>
            <a:pPr marL="228600" lvl="1">
              <a:spcBef>
                <a:spcPts val="0"/>
              </a:spcBef>
              <a:buClr>
                <a:srgbClr val="ED8D2F"/>
              </a:buClr>
            </a:pPr>
            <a:r>
              <a:rPr lang="fr-BE" sz="2800" dirty="0" smtClean="0"/>
              <a:t>First </a:t>
            </a:r>
            <a:r>
              <a:rPr lang="fr-BE" sz="2800" dirty="0" err="1"/>
              <a:t>day</a:t>
            </a:r>
            <a:r>
              <a:rPr lang="fr-BE" sz="2800" dirty="0"/>
              <a:t> of principal </a:t>
            </a:r>
            <a:r>
              <a:rPr lang="fr-BE" sz="2800" dirty="0" err="1"/>
              <a:t>photography</a:t>
            </a:r>
            <a:r>
              <a:rPr lang="fr-BE" sz="2800" dirty="0"/>
              <a:t>: </a:t>
            </a:r>
            <a:r>
              <a:rPr lang="fr-BE" sz="2800" dirty="0" smtClean="0"/>
              <a:t>at the </a:t>
            </a:r>
            <a:r>
              <a:rPr lang="fr-BE" sz="2800" dirty="0" err="1" smtClean="0"/>
              <a:t>earliest</a:t>
            </a:r>
            <a:r>
              <a:rPr lang="fr-BE" sz="2800" dirty="0" smtClean="0"/>
              <a:t> on the </a:t>
            </a:r>
            <a:r>
              <a:rPr lang="fr-BE" sz="2800" dirty="0" err="1" smtClean="0"/>
              <a:t>day</a:t>
            </a:r>
            <a:r>
              <a:rPr lang="fr-BE" sz="2800" dirty="0" smtClean="0"/>
              <a:t> of </a:t>
            </a:r>
            <a:r>
              <a:rPr lang="fr-BE" sz="2800" b="1" dirty="0" err="1" smtClean="0"/>
              <a:t>submission</a:t>
            </a:r>
            <a:r>
              <a:rPr lang="fr-BE" sz="2800" dirty="0" smtClean="0"/>
              <a:t> of the application</a:t>
            </a:r>
            <a:endParaRPr lang="fr-BE" sz="2800" dirty="0"/>
          </a:p>
          <a:p>
            <a:pPr marL="228600" lvl="1">
              <a:spcBef>
                <a:spcPts val="0"/>
              </a:spcBef>
              <a:buClr>
                <a:srgbClr val="ED8D2F"/>
              </a:buClr>
            </a:pPr>
            <a:r>
              <a:rPr lang="fr-BE" sz="2800" dirty="0" smtClean="0"/>
              <a:t>Duration </a:t>
            </a:r>
            <a:r>
              <a:rPr lang="fr-BE" sz="2800" dirty="0"/>
              <a:t>of </a:t>
            </a:r>
            <a:r>
              <a:rPr lang="fr-BE" sz="2800" dirty="0" err="1"/>
              <a:t>projects</a:t>
            </a:r>
            <a:r>
              <a:rPr lang="fr-BE" sz="2800" dirty="0"/>
              <a:t>: 24 </a:t>
            </a:r>
            <a:r>
              <a:rPr lang="fr-BE" sz="2800" dirty="0" err="1"/>
              <a:t>months</a:t>
            </a:r>
            <a:r>
              <a:rPr lang="fr-BE" sz="2800" dirty="0"/>
              <a:t>, or 36 </a:t>
            </a:r>
            <a:r>
              <a:rPr lang="fr-BE" sz="2800" dirty="0" err="1"/>
              <a:t>months</a:t>
            </a:r>
            <a:r>
              <a:rPr lang="fr-BE" sz="2800" dirty="0"/>
              <a:t> for </a:t>
            </a:r>
            <a:r>
              <a:rPr lang="fr-BE" sz="2800" dirty="0" err="1"/>
              <a:t>series</a:t>
            </a:r>
            <a:r>
              <a:rPr lang="fr-BE" sz="2800" dirty="0"/>
              <a:t> of more </a:t>
            </a:r>
            <a:r>
              <a:rPr lang="fr-BE" sz="2800" dirty="0" err="1"/>
              <a:t>than</a:t>
            </a:r>
            <a:r>
              <a:rPr lang="fr-BE" sz="2800" dirty="0"/>
              <a:t> 2 </a:t>
            </a:r>
            <a:r>
              <a:rPr lang="fr-BE" sz="2800" dirty="0" err="1"/>
              <a:t>episodes</a:t>
            </a:r>
            <a:r>
              <a:rPr lang="fr-BE" sz="2800" dirty="0"/>
              <a:t> (extensions possible, if </a:t>
            </a:r>
            <a:r>
              <a:rPr lang="fr-BE" sz="2800" dirty="0" err="1"/>
              <a:t>justified</a:t>
            </a:r>
            <a:r>
              <a:rPr lang="fr-BE" sz="2800" dirty="0"/>
              <a:t> and </a:t>
            </a:r>
            <a:r>
              <a:rPr lang="fr-BE" sz="2800" dirty="0" err="1"/>
              <a:t>after</a:t>
            </a:r>
            <a:r>
              <a:rPr lang="fr-BE" sz="2800" dirty="0"/>
              <a:t> </a:t>
            </a:r>
            <a:r>
              <a:rPr lang="fr-BE" sz="2800" dirty="0" err="1"/>
              <a:t>amendment</a:t>
            </a:r>
            <a:r>
              <a:rPr lang="fr-BE" sz="2800" dirty="0" smtClean="0"/>
              <a:t>)</a:t>
            </a:r>
          </a:p>
          <a:p>
            <a:pPr marL="685800" lvl="2">
              <a:spcBef>
                <a:spcPts val="0"/>
              </a:spcBef>
              <a:buClr>
                <a:srgbClr val="ED8D2F"/>
              </a:buClr>
            </a:pPr>
            <a:r>
              <a:rPr lang="fr-BE" sz="2600" dirty="0" smtClean="0"/>
              <a:t>Default: </a:t>
            </a:r>
            <a:r>
              <a:rPr lang="fr-BE" sz="2600" dirty="0" err="1" smtClean="0"/>
              <a:t>after</a:t>
            </a:r>
            <a:r>
              <a:rPr lang="fr-BE" sz="2600" dirty="0" smtClean="0"/>
              <a:t> signature of the Grant Agreement</a:t>
            </a:r>
          </a:p>
          <a:p>
            <a:pPr marL="685800" lvl="2">
              <a:spcBef>
                <a:spcPts val="0"/>
              </a:spcBef>
              <a:buClr>
                <a:srgbClr val="ED8D2F"/>
              </a:buClr>
            </a:pPr>
            <a:r>
              <a:rPr lang="fr-BE" sz="2600" dirty="0" err="1" smtClean="0"/>
              <a:t>Retroactivity</a:t>
            </a:r>
            <a:r>
              <a:rPr lang="fr-BE" sz="2600" dirty="0" smtClean="0"/>
              <a:t> to date of </a:t>
            </a:r>
            <a:r>
              <a:rPr lang="fr-BE" sz="2600" dirty="0" err="1" smtClean="0"/>
              <a:t>submission</a:t>
            </a:r>
            <a:r>
              <a:rPr lang="fr-BE" sz="2600" dirty="0" smtClean="0"/>
              <a:t> </a:t>
            </a:r>
            <a:r>
              <a:rPr lang="fr-BE" sz="2600" dirty="0" err="1" smtClean="0"/>
              <a:t>with</a:t>
            </a:r>
            <a:r>
              <a:rPr lang="fr-BE" sz="2600" dirty="0" smtClean="0"/>
              <a:t> justification + </a:t>
            </a:r>
            <a:r>
              <a:rPr lang="fr-BE" sz="2600" dirty="0" err="1" smtClean="0"/>
              <a:t>approval</a:t>
            </a:r>
            <a:endParaRPr lang="fr-BE" sz="2600" dirty="0"/>
          </a:p>
          <a:p>
            <a:r>
              <a:rPr lang="fr-BE" sz="2800" dirty="0" err="1" smtClean="0"/>
              <a:t>Produced</a:t>
            </a:r>
            <a:r>
              <a:rPr lang="fr-BE" sz="2800" dirty="0" smtClean="0"/>
              <a:t> </a:t>
            </a:r>
            <a:r>
              <a:rPr lang="fr-BE" sz="2800" dirty="0" err="1"/>
              <a:t>with</a:t>
            </a:r>
            <a:r>
              <a:rPr lang="fr-BE" sz="2800" dirty="0"/>
              <a:t> the </a:t>
            </a:r>
            <a:r>
              <a:rPr lang="fr-BE" sz="2800" dirty="0" err="1"/>
              <a:t>significant</a:t>
            </a:r>
            <a:r>
              <a:rPr lang="fr-BE" sz="2800" dirty="0"/>
              <a:t> participation of </a:t>
            </a:r>
            <a:r>
              <a:rPr lang="fr-BE" sz="2800" dirty="0" err="1"/>
              <a:t>professionals</a:t>
            </a:r>
            <a:r>
              <a:rPr lang="fr-BE" sz="2800" dirty="0"/>
              <a:t> </a:t>
            </a:r>
            <a:r>
              <a:rPr lang="fr-BE" sz="2800" dirty="0" err="1"/>
              <a:t>who</a:t>
            </a:r>
            <a:r>
              <a:rPr lang="fr-BE" sz="2800" dirty="0"/>
              <a:t> are </a:t>
            </a:r>
            <a:r>
              <a:rPr lang="fr-BE" sz="2800" dirty="0" err="1"/>
              <a:t>nationals</a:t>
            </a:r>
            <a:r>
              <a:rPr lang="fr-BE" sz="2800" dirty="0"/>
              <a:t> and/or </a:t>
            </a:r>
            <a:r>
              <a:rPr lang="fr-BE" sz="2800" dirty="0" err="1"/>
              <a:t>residents</a:t>
            </a:r>
            <a:r>
              <a:rPr lang="fr-BE" sz="2800" dirty="0"/>
              <a:t> of MEDIA countries</a:t>
            </a:r>
            <a:endParaRPr lang="en-GB" sz="2800"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spTree>
    <p:extLst>
      <p:ext uri="{BB962C8B-B14F-4D97-AF65-F5344CB8AC3E}">
        <p14:creationId xmlns:p14="http://schemas.microsoft.com/office/powerpoint/2010/main" val="241075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Eligible </a:t>
            </a:r>
            <a:r>
              <a:rPr lang="en-GB" dirty="0"/>
              <a:t>activities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83624499"/>
              </p:ext>
            </p:extLst>
          </p:nvPr>
        </p:nvGraphicFramePr>
        <p:xfrm>
          <a:off x="794259" y="1384025"/>
          <a:ext cx="11205236" cy="4422208"/>
        </p:xfrm>
        <a:graphic>
          <a:graphicData uri="http://schemas.openxmlformats.org/drawingml/2006/table">
            <a:tbl>
              <a:tblPr>
                <a:tableStyleId>{5C22544A-7EE6-4342-B048-85BDC9FD1C3A}</a:tableStyleId>
              </a:tblPr>
              <a:tblGrid>
                <a:gridCol w="3168141">
                  <a:extLst>
                    <a:ext uri="{9D8B030D-6E8A-4147-A177-3AD203B41FA5}">
                      <a16:colId xmlns:a16="http://schemas.microsoft.com/office/drawing/2014/main" val="600512072"/>
                    </a:ext>
                  </a:extLst>
                </a:gridCol>
                <a:gridCol w="625642">
                  <a:extLst>
                    <a:ext uri="{9D8B030D-6E8A-4147-A177-3AD203B41FA5}">
                      <a16:colId xmlns:a16="http://schemas.microsoft.com/office/drawing/2014/main" val="472517613"/>
                    </a:ext>
                  </a:extLst>
                </a:gridCol>
                <a:gridCol w="3192379">
                  <a:extLst>
                    <a:ext uri="{9D8B030D-6E8A-4147-A177-3AD203B41FA5}">
                      <a16:colId xmlns:a16="http://schemas.microsoft.com/office/drawing/2014/main" val="1069017503"/>
                    </a:ext>
                  </a:extLst>
                </a:gridCol>
                <a:gridCol w="497305">
                  <a:extLst>
                    <a:ext uri="{9D8B030D-6E8A-4147-A177-3AD203B41FA5}">
                      <a16:colId xmlns:a16="http://schemas.microsoft.com/office/drawing/2014/main" val="3071254664"/>
                    </a:ext>
                  </a:extLst>
                </a:gridCol>
                <a:gridCol w="3144253">
                  <a:extLst>
                    <a:ext uri="{9D8B030D-6E8A-4147-A177-3AD203B41FA5}">
                      <a16:colId xmlns:a16="http://schemas.microsoft.com/office/drawing/2014/main" val="4277364865"/>
                    </a:ext>
                  </a:extLst>
                </a:gridCol>
                <a:gridCol w="577516">
                  <a:extLst>
                    <a:ext uri="{9D8B030D-6E8A-4147-A177-3AD203B41FA5}">
                      <a16:colId xmlns:a16="http://schemas.microsoft.com/office/drawing/2014/main" val="1500214874"/>
                    </a:ext>
                  </a:extLst>
                </a:gridCol>
              </a:tblGrid>
              <a:tr h="315872">
                <a:tc>
                  <a:txBody>
                    <a:bodyPr/>
                    <a:lstStyle/>
                    <a:p>
                      <a:pPr algn="just">
                        <a:lnSpc>
                          <a:spcPct val="115000"/>
                        </a:lnSpc>
                        <a:spcAft>
                          <a:spcPts val="0"/>
                        </a:spcAft>
                      </a:pPr>
                      <a:r>
                        <a:rPr lang="en-GB" sz="1800" b="1">
                          <a:effectLst/>
                        </a:rPr>
                        <a:t>Fiction</a:t>
                      </a:r>
                      <a:endParaRPr lang="en-GB" sz="1800" b="1">
                        <a:effectLst/>
                        <a:latin typeface="Verdana" panose="020B0604030504040204" pitchFamily="34" charset="0"/>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b="1">
                          <a:effectLst/>
                        </a:rPr>
                        <a:t> </a:t>
                      </a:r>
                      <a:endParaRPr lang="en-GB" sz="1800" b="1">
                        <a:effectLst/>
                        <a:latin typeface="Verdana" panose="020B0604030504040204" pitchFamily="34" charset="0"/>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b="1">
                          <a:effectLst/>
                        </a:rPr>
                        <a:t>Documentary</a:t>
                      </a:r>
                      <a:endParaRPr lang="en-GB" sz="1800" b="1">
                        <a:effectLst/>
                        <a:latin typeface="Verdana" panose="020B0604030504040204" pitchFamily="34" charset="0"/>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b="1">
                          <a:effectLst/>
                        </a:rPr>
                        <a:t> </a:t>
                      </a:r>
                      <a:endParaRPr lang="en-GB" sz="1800" b="1">
                        <a:effectLst/>
                        <a:latin typeface="Verdana" panose="020B0604030504040204" pitchFamily="34" charset="0"/>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b="1">
                          <a:effectLst/>
                        </a:rPr>
                        <a:t>Animation </a:t>
                      </a:r>
                      <a:endParaRPr lang="en-GB" sz="1800" b="1">
                        <a:effectLst/>
                        <a:latin typeface="Verdana" panose="020B0604030504040204" pitchFamily="34" charset="0"/>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GB" sz="1800" b="1">
                        <a:effectLst/>
                        <a:latin typeface="Verdana" panose="020B0604030504040204" pitchFamily="34" charset="0"/>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0832517"/>
                  </a:ext>
                </a:extLst>
              </a:tr>
              <a:tr h="315872">
                <a:tc>
                  <a:txBody>
                    <a:bodyPr/>
                    <a:lstStyle/>
                    <a:p>
                      <a:pPr algn="just">
                        <a:lnSpc>
                          <a:spcPct val="115000"/>
                        </a:lnSpc>
                        <a:spcAft>
                          <a:spcPts val="0"/>
                        </a:spcAft>
                      </a:pPr>
                      <a:r>
                        <a:rPr lang="en-GB" sz="1800">
                          <a:effectLst/>
                          <a:latin typeface="+mn-lt"/>
                        </a:rPr>
                        <a:t>Director/Project</a:t>
                      </a:r>
                      <a:r>
                        <a:rPr lang="en-GB" sz="1800" baseline="0">
                          <a:effectLst/>
                          <a:latin typeface="+mn-lt"/>
                        </a:rPr>
                        <a:t> leader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3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Director/Project</a:t>
                      </a:r>
                      <a:r>
                        <a:rPr lang="en-GB" sz="1800" baseline="0">
                          <a:effectLst/>
                          <a:latin typeface="+mn-lt"/>
                        </a:rPr>
                        <a:t> leader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3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Director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3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1067"/>
                  </a:ext>
                </a:extLst>
              </a:tr>
              <a:tr h="315872">
                <a:tc>
                  <a:txBody>
                    <a:bodyPr/>
                    <a:lstStyle/>
                    <a:p>
                      <a:pPr algn="just">
                        <a:lnSpc>
                          <a:spcPct val="115000"/>
                        </a:lnSpc>
                        <a:spcAft>
                          <a:spcPts val="0"/>
                        </a:spcAft>
                      </a:pPr>
                      <a:r>
                        <a:rPr lang="en-GB" sz="1800">
                          <a:effectLst/>
                          <a:latin typeface="+mn-lt"/>
                        </a:rPr>
                        <a:t>Author/(Script)writer/Creator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3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Author/(Script)writer/Creator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3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GB" sz="1800">
                          <a:effectLst/>
                          <a:latin typeface="+mn-lt"/>
                        </a:rPr>
                        <a:t>Author/(Script)writer/Creator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3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509059"/>
                  </a:ext>
                </a:extLst>
              </a:tr>
              <a:tr h="315872">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Actor</a:t>
                      </a:r>
                      <a:r>
                        <a:rPr lang="fr-BE" sz="1800" baseline="0">
                          <a:effectLst/>
                          <a:latin typeface="+mn-lt"/>
                          <a:ea typeface="Times New Roman" panose="02020603050405020304" pitchFamily="18" charset="0"/>
                          <a:cs typeface="Times New Roman" panose="02020603050405020304" pitchFamily="18" charset="0"/>
                        </a:rPr>
                        <a:t> 1</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2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Composer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Composer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437495"/>
                  </a:ext>
                </a:extLst>
              </a:tr>
              <a:tr h="315872">
                <a:tc>
                  <a:txBody>
                    <a:bodyPr/>
                    <a:lstStyle/>
                    <a:p>
                      <a:pPr algn="just">
                        <a:lnSpc>
                          <a:spcPct val="115000"/>
                        </a:lnSpc>
                        <a:spcAft>
                          <a:spcPts val="0"/>
                        </a:spcAft>
                      </a:pPr>
                      <a:r>
                        <a:rPr lang="en-GB" sz="1800">
                          <a:effectLst/>
                          <a:latin typeface="+mn-lt"/>
                        </a:rPr>
                        <a:t>Actor 2</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2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Production designer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Editor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609486"/>
                  </a:ext>
                </a:extLst>
              </a:tr>
              <a:tr h="315872">
                <a:tc>
                  <a:txBody>
                    <a:bodyPr/>
                    <a:lstStyle/>
                    <a:p>
                      <a:pPr algn="just">
                        <a:lnSpc>
                          <a:spcPct val="115000"/>
                        </a:lnSpc>
                        <a:spcAft>
                          <a:spcPts val="0"/>
                        </a:spcAft>
                      </a:pPr>
                      <a:r>
                        <a:rPr lang="en-GB" sz="1800">
                          <a:effectLst/>
                          <a:latin typeface="+mn-lt"/>
                        </a:rPr>
                        <a:t>Actor 3</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2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Director of photography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Sound</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3941988"/>
                  </a:ext>
                </a:extLst>
              </a:tr>
              <a:tr h="315872">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Composer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Editor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err="1">
                          <a:effectLst/>
                          <a:latin typeface="+mn-lt"/>
                          <a:ea typeface="Times New Roman" panose="02020603050405020304" pitchFamily="18" charset="0"/>
                          <a:cs typeface="Times New Roman" panose="02020603050405020304" pitchFamily="18" charset="0"/>
                        </a:rPr>
                        <a:t>Storyboard</a:t>
                      </a:r>
                      <a:r>
                        <a:rPr lang="fr-BE" sz="1800" baseline="0">
                          <a:effectLst/>
                          <a:latin typeface="+mn-lt"/>
                          <a:ea typeface="Times New Roman" panose="02020603050405020304" pitchFamily="18" charset="0"/>
                          <a:cs typeface="Times New Roman" panose="02020603050405020304" pitchFamily="18" charset="0"/>
                        </a:rPr>
                        <a:t> </a:t>
                      </a:r>
                      <a:r>
                        <a:rPr lang="fr-BE" sz="1800" baseline="0" err="1">
                          <a:effectLst/>
                          <a:latin typeface="+mn-lt"/>
                          <a:ea typeface="Times New Roman" panose="02020603050405020304" pitchFamily="18" charset="0"/>
                          <a:cs typeface="Times New Roman" panose="02020603050405020304" pitchFamily="18" charset="0"/>
                        </a:rPr>
                        <a:t>artist</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2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2782144"/>
                  </a:ext>
                </a:extLst>
              </a:tr>
              <a:tr h="315872">
                <a:tc>
                  <a:txBody>
                    <a:bodyPr/>
                    <a:lstStyle/>
                    <a:p>
                      <a:pPr algn="just">
                        <a:lnSpc>
                          <a:spcPct val="115000"/>
                        </a:lnSpc>
                        <a:spcAft>
                          <a:spcPts val="0"/>
                        </a:spcAft>
                      </a:pPr>
                      <a:r>
                        <a:rPr lang="en-GB" sz="1800">
                          <a:effectLst/>
                          <a:latin typeface="+mn-lt"/>
                        </a:rPr>
                        <a:t>Production designer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Sound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err="1">
                          <a:effectLst/>
                          <a:latin typeface="+mn-lt"/>
                          <a:ea typeface="Times New Roman" panose="02020603050405020304" pitchFamily="18" charset="0"/>
                          <a:cs typeface="Times New Roman" panose="02020603050405020304" pitchFamily="18" charset="0"/>
                        </a:rPr>
                        <a:t>Character</a:t>
                      </a:r>
                      <a:r>
                        <a:rPr lang="fr-BE" sz="1800">
                          <a:effectLst/>
                          <a:latin typeface="+mn-lt"/>
                          <a:ea typeface="Times New Roman" panose="02020603050405020304" pitchFamily="18" charset="0"/>
                          <a:cs typeface="Times New Roman" panose="02020603050405020304" pitchFamily="18" charset="0"/>
                        </a:rPr>
                        <a:t> designer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2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7219827"/>
                  </a:ext>
                </a:extLst>
              </a:tr>
              <a:tr h="315872">
                <a:tc>
                  <a:txBody>
                    <a:bodyPr/>
                    <a:lstStyle/>
                    <a:p>
                      <a:pPr algn="just">
                        <a:lnSpc>
                          <a:spcPct val="115000"/>
                        </a:lnSpc>
                        <a:spcAft>
                          <a:spcPts val="0"/>
                        </a:spcAft>
                      </a:pPr>
                      <a:r>
                        <a:rPr lang="en-GB" sz="1800">
                          <a:effectLst/>
                          <a:latin typeface="+mn-lt"/>
                        </a:rPr>
                        <a:t>Director of photography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Shooting location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Animation</a:t>
                      </a:r>
                      <a:r>
                        <a:rPr lang="fr-BE" sz="1800" baseline="0">
                          <a:effectLst/>
                          <a:latin typeface="+mn-lt"/>
                          <a:ea typeface="Times New Roman" panose="02020603050405020304" pitchFamily="18" charset="0"/>
                          <a:cs typeface="Times New Roman" panose="02020603050405020304" pitchFamily="18" charset="0"/>
                        </a:rPr>
                        <a:t> </a:t>
                      </a:r>
                      <a:r>
                        <a:rPr lang="fr-BE" sz="1800" baseline="0" err="1">
                          <a:effectLst/>
                          <a:latin typeface="+mn-lt"/>
                          <a:ea typeface="Times New Roman" panose="02020603050405020304" pitchFamily="18" charset="0"/>
                          <a:cs typeface="Times New Roman" panose="02020603050405020304" pitchFamily="18" charset="0"/>
                        </a:rPr>
                        <a:t>supervisor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2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9525759"/>
                  </a:ext>
                </a:extLst>
              </a:tr>
              <a:tr h="315872">
                <a:tc>
                  <a:txBody>
                    <a:bodyPr/>
                    <a:lstStyle/>
                    <a:p>
                      <a:pPr algn="just">
                        <a:lnSpc>
                          <a:spcPct val="115000"/>
                        </a:lnSpc>
                        <a:spcAft>
                          <a:spcPts val="0"/>
                        </a:spcAft>
                      </a:pPr>
                      <a:r>
                        <a:rPr lang="en-GB" sz="1800">
                          <a:effectLst/>
                          <a:latin typeface="+mn-lt"/>
                        </a:rPr>
                        <a:t>Editor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15000"/>
                        </a:lnSpc>
                        <a:spcAft>
                          <a:spcPts val="0"/>
                        </a:spcAft>
                      </a:pPr>
                      <a:r>
                        <a:rPr lang="en-GB" sz="1800">
                          <a:effectLst/>
                          <a:latin typeface="+mn-lt"/>
                        </a:rPr>
                        <a:t>Post production location</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a:effectLst/>
                          <a:latin typeface="+mn-lt"/>
                          <a:ea typeface="Times New Roman" panose="02020603050405020304" pitchFamily="18" charset="0"/>
                          <a:cs typeface="Times New Roman" panose="02020603050405020304" pitchFamily="18" charset="0"/>
                        </a:rPr>
                        <a:t>Art(</a:t>
                      </a:r>
                      <a:r>
                        <a:rPr lang="fr-BE" sz="1800" err="1">
                          <a:effectLst/>
                          <a:latin typeface="+mn-lt"/>
                          <a:ea typeface="Times New Roman" panose="02020603050405020304" pitchFamily="18" charset="0"/>
                          <a:cs typeface="Times New Roman" panose="02020603050405020304" pitchFamily="18" charset="0"/>
                        </a:rPr>
                        <a:t>istic</a:t>
                      </a:r>
                      <a:r>
                        <a:rPr lang="fr-BE" sz="1800">
                          <a:effectLst/>
                          <a:latin typeface="+mn-lt"/>
                          <a:ea typeface="Times New Roman" panose="02020603050405020304" pitchFamily="18" charset="0"/>
                          <a:cs typeface="Times New Roman" panose="02020603050405020304" pitchFamily="18" charset="0"/>
                        </a:rPr>
                        <a:t>) </a:t>
                      </a:r>
                      <a:r>
                        <a:rPr lang="fr-BE" sz="1800" err="1">
                          <a:effectLst/>
                          <a:latin typeface="+mn-lt"/>
                          <a:ea typeface="Times New Roman" panose="02020603050405020304" pitchFamily="18" charset="0"/>
                          <a:cs typeface="Times New Roman" panose="02020603050405020304" pitchFamily="18" charset="0"/>
                        </a:rPr>
                        <a:t>director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3723081"/>
                  </a:ext>
                </a:extLst>
              </a:tr>
              <a:tr h="315872">
                <a:tc>
                  <a:txBody>
                    <a:bodyPr/>
                    <a:lstStyle/>
                    <a:p>
                      <a:pPr algn="just">
                        <a:lnSpc>
                          <a:spcPct val="115000"/>
                        </a:lnSpc>
                        <a:spcAft>
                          <a:spcPts val="0"/>
                        </a:spcAft>
                      </a:pPr>
                      <a:r>
                        <a:rPr lang="en-GB" sz="1800">
                          <a:effectLst/>
                          <a:latin typeface="+mn-lt"/>
                        </a:rPr>
                        <a:t>Sound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fr-BE" sz="1800" err="1">
                          <a:effectLst/>
                          <a:latin typeface="+mn-lt"/>
                          <a:ea typeface="Times New Roman" panose="02020603050405020304" pitchFamily="18" charset="0"/>
                          <a:cs typeface="Times New Roman" panose="02020603050405020304" pitchFamily="18" charset="0"/>
                        </a:rPr>
                        <a:t>Technical</a:t>
                      </a:r>
                      <a:r>
                        <a:rPr lang="fr-BE" sz="1800">
                          <a:effectLst/>
                          <a:latin typeface="+mn-lt"/>
                          <a:ea typeface="Times New Roman" panose="02020603050405020304" pitchFamily="18" charset="0"/>
                          <a:cs typeface="Times New Roman" panose="02020603050405020304" pitchFamily="18" charset="0"/>
                        </a:rPr>
                        <a:t> </a:t>
                      </a:r>
                      <a:r>
                        <a:rPr lang="fr-BE" sz="1800" err="1">
                          <a:effectLst/>
                          <a:latin typeface="+mn-lt"/>
                          <a:ea typeface="Times New Roman" panose="02020603050405020304" pitchFamily="18" charset="0"/>
                          <a:cs typeface="Times New Roman" panose="02020603050405020304" pitchFamily="18" charset="0"/>
                        </a:rPr>
                        <a:t>director</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660357"/>
                  </a:ext>
                </a:extLst>
              </a:tr>
              <a:tr h="315872">
                <a:tc>
                  <a:txBody>
                    <a:bodyPr/>
                    <a:lstStyle/>
                    <a:p>
                      <a:pPr algn="just">
                        <a:lnSpc>
                          <a:spcPct val="115000"/>
                        </a:lnSpc>
                        <a:spcAft>
                          <a:spcPts val="0"/>
                        </a:spcAft>
                      </a:pPr>
                      <a:r>
                        <a:rPr lang="en-GB" sz="1800">
                          <a:effectLst/>
                          <a:latin typeface="+mn-lt"/>
                        </a:rPr>
                        <a:t>Shooting location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a:effectLst/>
                          <a:latin typeface="+mn-lt"/>
                        </a:rPr>
                        <a:t>Studio location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8548402"/>
                  </a:ext>
                </a:extLst>
              </a:tr>
              <a:tr h="315872">
                <a:tc>
                  <a:txBody>
                    <a:bodyPr/>
                    <a:lstStyle/>
                    <a:p>
                      <a:pPr algn="l">
                        <a:lnSpc>
                          <a:spcPct val="115000"/>
                        </a:lnSpc>
                        <a:spcAft>
                          <a:spcPts val="0"/>
                        </a:spcAft>
                      </a:pPr>
                      <a:r>
                        <a:rPr lang="en-GB" sz="1800">
                          <a:effectLst/>
                          <a:latin typeface="+mn-lt"/>
                        </a:rPr>
                        <a:t>Post production location</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15000"/>
                        </a:lnSpc>
                        <a:spcAft>
                          <a:spcPts val="0"/>
                        </a:spcAft>
                      </a:pP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15000"/>
                        </a:lnSpc>
                        <a:spcAft>
                          <a:spcPts val="0"/>
                        </a:spcAft>
                      </a:pPr>
                      <a:r>
                        <a:rPr lang="en-GB" sz="1800">
                          <a:effectLst/>
                          <a:latin typeface="+mn-lt"/>
                        </a:rPr>
                        <a:t>Post production location</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a:effectLst/>
                          <a:latin typeface="+mn-lt"/>
                        </a:rPr>
                        <a:t>1 </a:t>
                      </a:r>
                      <a:endParaRPr lang="en-GB" sz="1800">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5718601"/>
                  </a:ext>
                </a:extLst>
              </a:tr>
              <a:tr h="315872">
                <a:tc>
                  <a:txBody>
                    <a:bodyPr/>
                    <a:lstStyle/>
                    <a:p>
                      <a:pPr algn="just">
                        <a:lnSpc>
                          <a:spcPct val="115000"/>
                        </a:lnSpc>
                        <a:spcAft>
                          <a:spcPts val="0"/>
                        </a:spcAft>
                      </a:pPr>
                      <a:r>
                        <a:rPr lang="en-GB" sz="1800" b="1">
                          <a:effectLst/>
                          <a:latin typeface="+mn-lt"/>
                        </a:rPr>
                        <a:t>Total </a:t>
                      </a:r>
                      <a:endParaRPr lang="en-GB" sz="1800" b="1">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b="1">
                          <a:effectLst/>
                          <a:latin typeface="+mn-lt"/>
                        </a:rPr>
                        <a:t>19 </a:t>
                      </a:r>
                      <a:endParaRPr lang="en-GB" sz="1800" b="1">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b="1">
                          <a:effectLst/>
                          <a:latin typeface="+mn-lt"/>
                        </a:rPr>
                        <a:t>Total </a:t>
                      </a:r>
                      <a:endParaRPr lang="en-GB" sz="1800" b="1">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b="1">
                          <a:effectLst/>
                          <a:latin typeface="+mn-lt"/>
                        </a:rPr>
                        <a:t>13</a:t>
                      </a:r>
                      <a:endParaRPr lang="en-GB" sz="1800" b="1">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GB" sz="1800" b="1">
                          <a:effectLst/>
                          <a:latin typeface="+mn-lt"/>
                        </a:rPr>
                        <a:t>Total </a:t>
                      </a:r>
                      <a:endParaRPr lang="en-GB" sz="1800" b="1">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GB" sz="1800" b="1">
                          <a:effectLst/>
                          <a:latin typeface="+mn-lt"/>
                        </a:rPr>
                        <a:t>19 </a:t>
                      </a:r>
                      <a:endParaRPr lang="en-GB" sz="1800" b="1">
                        <a:effectLst/>
                        <a:latin typeface="+mn-lt"/>
                        <a:ea typeface="Times New Roman" panose="02020603050405020304" pitchFamily="18" charset="0"/>
                        <a:cs typeface="Times New Roman" panose="02020603050405020304" pitchFamily="18" charset="0"/>
                      </a:endParaRPr>
                    </a:p>
                  </a:txBody>
                  <a:tcPr marL="120611" marR="120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6356489"/>
                  </a:ext>
                </a:extLst>
              </a:tr>
            </a:tbl>
          </a:graphicData>
        </a:graphic>
      </p:graphicFrame>
    </p:spTree>
    <p:extLst>
      <p:ext uri="{BB962C8B-B14F-4D97-AF65-F5344CB8AC3E}">
        <p14:creationId xmlns:p14="http://schemas.microsoft.com/office/powerpoint/2010/main" val="3736461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07958"/>
            <a:ext cx="10905699" cy="4199571"/>
          </a:xfrm>
        </p:spPr>
        <p:txBody>
          <a:bodyPr/>
          <a:lstStyle/>
          <a:p>
            <a:pPr>
              <a:spcAft>
                <a:spcPts val="600"/>
              </a:spcAft>
            </a:pPr>
            <a:r>
              <a:rPr lang="fr-BE" sz="2800" b="1" dirty="0" err="1" smtClean="0"/>
              <a:t>Confirmed</a:t>
            </a:r>
            <a:r>
              <a:rPr lang="fr-BE" sz="2800" dirty="0" smtClean="0"/>
              <a:t> </a:t>
            </a:r>
            <a:r>
              <a:rPr lang="fr-BE" sz="2800" dirty="0" err="1" smtClean="0"/>
              <a:t>involvement</a:t>
            </a:r>
            <a:r>
              <a:rPr lang="fr-BE" sz="2800" dirty="0" smtClean="0"/>
              <a:t> </a:t>
            </a:r>
            <a:r>
              <a:rPr lang="fr-BE" sz="2800" dirty="0"/>
              <a:t>of </a:t>
            </a:r>
            <a:r>
              <a:rPr lang="fr-BE" sz="2800" dirty="0" smtClean="0"/>
              <a:t>min. 2 </a:t>
            </a:r>
            <a:r>
              <a:rPr lang="fr-BE" sz="2800" dirty="0" err="1" smtClean="0"/>
              <a:t>broadcasting</a:t>
            </a:r>
            <a:r>
              <a:rPr lang="fr-BE" sz="2800" dirty="0" smtClean="0"/>
              <a:t> </a:t>
            </a:r>
            <a:r>
              <a:rPr lang="fr-BE" sz="2800" dirty="0"/>
              <a:t>(</a:t>
            </a:r>
            <a:r>
              <a:rPr lang="fr-BE" sz="2800" dirty="0" err="1"/>
              <a:t>linear</a:t>
            </a:r>
            <a:r>
              <a:rPr lang="fr-BE" sz="2800" dirty="0"/>
              <a:t> and non-</a:t>
            </a:r>
            <a:r>
              <a:rPr lang="fr-BE" sz="2800" dirty="0" err="1"/>
              <a:t>linear</a:t>
            </a:r>
            <a:r>
              <a:rPr lang="fr-BE" sz="2800" dirty="0"/>
              <a:t>) </a:t>
            </a:r>
            <a:r>
              <a:rPr lang="fr-BE" sz="2800" dirty="0" err="1" smtClean="0"/>
              <a:t>companies</a:t>
            </a:r>
            <a:r>
              <a:rPr lang="fr-BE" sz="2800" dirty="0" smtClean="0"/>
              <a:t> </a:t>
            </a:r>
            <a:r>
              <a:rPr lang="fr-BE" sz="2800" dirty="0" err="1" smtClean="0"/>
              <a:t>from</a:t>
            </a:r>
            <a:r>
              <a:rPr lang="fr-BE" sz="2800" dirty="0" smtClean="0"/>
              <a:t> 2 MEDIA countries</a:t>
            </a:r>
            <a:endParaRPr lang="fr-BE" sz="2400" dirty="0"/>
          </a:p>
          <a:p>
            <a:pPr lvl="1">
              <a:spcAft>
                <a:spcPts val="600"/>
              </a:spcAft>
            </a:pPr>
            <a:r>
              <a:rPr lang="fr-BE" sz="2400" dirty="0" err="1"/>
              <a:t>Contracts</a:t>
            </a:r>
            <a:r>
              <a:rPr lang="fr-BE" sz="2400" dirty="0"/>
              <a:t> or </a:t>
            </a:r>
            <a:r>
              <a:rPr lang="fr-BE" sz="2400" b="1" dirty="0"/>
              <a:t>binding</a:t>
            </a:r>
            <a:r>
              <a:rPr lang="fr-BE" sz="2400" dirty="0"/>
              <a:t> LOC (incl. c</a:t>
            </a:r>
            <a:r>
              <a:rPr lang="fr-BE" sz="2400" dirty="0" smtClean="0"/>
              <a:t>onditions of </a:t>
            </a:r>
            <a:r>
              <a:rPr lang="fr-BE" sz="2400" dirty="0" err="1" smtClean="0"/>
              <a:t>financial</a:t>
            </a:r>
            <a:r>
              <a:rPr lang="fr-BE" sz="2400" dirty="0" smtClean="0"/>
              <a:t> </a:t>
            </a:r>
            <a:r>
              <a:rPr lang="fr-BE" sz="2400" dirty="0" err="1" smtClean="0"/>
              <a:t>involvement</a:t>
            </a:r>
            <a:r>
              <a:rPr lang="fr-BE" sz="2400" dirty="0" smtClean="0"/>
              <a:t>, </a:t>
            </a:r>
            <a:r>
              <a:rPr lang="fr-BE" sz="2400" dirty="0"/>
              <a:t>licence </a:t>
            </a:r>
            <a:r>
              <a:rPr lang="fr-BE" sz="2400" dirty="0" err="1"/>
              <a:t>price</a:t>
            </a:r>
            <a:r>
              <a:rPr lang="fr-BE" sz="2400" dirty="0"/>
              <a:t> and </a:t>
            </a:r>
            <a:r>
              <a:rPr lang="fr-BE" sz="2400" dirty="0" err="1"/>
              <a:t>period</a:t>
            </a:r>
            <a:r>
              <a:rPr lang="fr-BE" sz="2400" dirty="0" smtClean="0"/>
              <a:t>)</a:t>
            </a:r>
            <a:endParaRPr lang="fr-BE" sz="2400" dirty="0"/>
          </a:p>
          <a:p>
            <a:pPr lvl="1">
              <a:spcAft>
                <a:spcPts val="600"/>
              </a:spcAft>
            </a:pPr>
            <a:r>
              <a:rPr lang="fr-BE" sz="2400" b="1" dirty="0" smtClean="0"/>
              <a:t>NOT </a:t>
            </a:r>
            <a:r>
              <a:rPr lang="fr-BE" sz="2400" dirty="0" err="1" smtClean="0"/>
              <a:t>accepted</a:t>
            </a:r>
            <a:r>
              <a:rPr lang="fr-BE" sz="2400" dirty="0" smtClean="0"/>
              <a:t>: </a:t>
            </a:r>
            <a:r>
              <a:rPr lang="fr-BE" sz="2400" dirty="0" err="1" smtClean="0"/>
              <a:t>letters</a:t>
            </a:r>
            <a:r>
              <a:rPr lang="fr-BE" sz="2400" dirty="0" smtClean="0"/>
              <a:t> </a:t>
            </a:r>
            <a:r>
              <a:rPr lang="fr-BE" sz="2400" dirty="0" err="1" smtClean="0"/>
              <a:t>from</a:t>
            </a:r>
            <a:r>
              <a:rPr lang="fr-BE" sz="2400" dirty="0" smtClean="0"/>
              <a:t> </a:t>
            </a:r>
            <a:r>
              <a:rPr lang="fr-BE" sz="2400" dirty="0" err="1" smtClean="0"/>
              <a:t>broadcasters</a:t>
            </a:r>
            <a:r>
              <a:rPr lang="fr-BE" sz="2400" dirty="0" smtClean="0"/>
              <a:t> </a:t>
            </a:r>
            <a:r>
              <a:rPr lang="fr-BE" sz="2400" dirty="0" err="1" smtClean="0"/>
              <a:t>that</a:t>
            </a:r>
            <a:r>
              <a:rPr lang="fr-BE" sz="2400" dirty="0" smtClean="0"/>
              <a:t>:</a:t>
            </a:r>
          </a:p>
          <a:p>
            <a:pPr lvl="2">
              <a:spcAft>
                <a:spcPts val="600"/>
              </a:spcAft>
            </a:pPr>
            <a:r>
              <a:rPr lang="fr-BE" sz="2400" dirty="0" smtClean="0"/>
              <a:t>show a </a:t>
            </a:r>
            <a:r>
              <a:rPr lang="fr-BE" sz="2400" i="1" dirty="0" err="1" smtClean="0"/>
              <a:t>preliminary</a:t>
            </a:r>
            <a:r>
              <a:rPr lang="fr-BE" sz="2400" dirty="0" smtClean="0"/>
              <a:t> </a:t>
            </a:r>
            <a:r>
              <a:rPr lang="fr-BE" sz="2400" i="1" dirty="0" err="1" smtClean="0"/>
              <a:t>interest</a:t>
            </a:r>
            <a:endParaRPr lang="fr-BE" sz="2400" i="1" dirty="0" smtClean="0"/>
          </a:p>
          <a:p>
            <a:pPr lvl="2">
              <a:spcAft>
                <a:spcPts val="600"/>
              </a:spcAft>
            </a:pPr>
            <a:r>
              <a:rPr lang="fr-BE" sz="2400" dirty="0" smtClean="0"/>
              <a:t>are </a:t>
            </a:r>
            <a:r>
              <a:rPr lang="fr-BE" sz="2400" i="1" dirty="0" err="1" smtClean="0"/>
              <a:t>subject</a:t>
            </a:r>
            <a:r>
              <a:rPr lang="fr-BE" sz="2400" i="1" dirty="0" smtClean="0"/>
              <a:t> to final </a:t>
            </a:r>
            <a:r>
              <a:rPr lang="fr-BE" sz="2400" i="1" dirty="0" err="1" smtClean="0"/>
              <a:t>approval</a:t>
            </a:r>
            <a:endParaRPr lang="fr-BE" sz="2400" i="1" dirty="0" smtClean="0"/>
          </a:p>
          <a:p>
            <a:pPr lvl="2">
              <a:spcAft>
                <a:spcPts val="600"/>
              </a:spcAft>
            </a:pPr>
            <a:r>
              <a:rPr lang="fr-BE" sz="2400" dirty="0" err="1" smtClean="0"/>
              <a:t>agree</a:t>
            </a:r>
            <a:r>
              <a:rPr lang="fr-BE" sz="2400" dirty="0"/>
              <a:t> </a:t>
            </a:r>
            <a:r>
              <a:rPr lang="fr-BE" sz="2400" dirty="0" smtClean="0"/>
              <a:t>to </a:t>
            </a:r>
            <a:r>
              <a:rPr lang="fr-BE" sz="2400" dirty="0" err="1" smtClean="0"/>
              <a:t>buy</a:t>
            </a:r>
            <a:r>
              <a:rPr lang="fr-BE" sz="2400" dirty="0" smtClean="0"/>
              <a:t> the </a:t>
            </a:r>
            <a:r>
              <a:rPr lang="fr-BE" sz="2400" dirty="0" err="1" smtClean="0"/>
              <a:t>work</a:t>
            </a:r>
            <a:r>
              <a:rPr lang="fr-BE" sz="2400" dirty="0" smtClean="0"/>
              <a:t> </a:t>
            </a:r>
            <a:r>
              <a:rPr lang="fr-BE" sz="2400" i="1" dirty="0" smtClean="0"/>
              <a:t>once </a:t>
            </a:r>
            <a:r>
              <a:rPr lang="fr-BE" sz="2400" i="1" dirty="0" err="1" smtClean="0"/>
              <a:t>produced</a:t>
            </a:r>
            <a:r>
              <a:rPr lang="fr-BE" sz="2400" i="1" dirty="0" smtClean="0"/>
              <a:t> </a:t>
            </a:r>
            <a:endParaRPr lang="fr-BE" sz="2400" b="1"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066" y="2878667"/>
            <a:ext cx="3276600" cy="3276600"/>
          </a:xfrm>
          <a:prstGeom prst="rect">
            <a:avLst/>
          </a:prstGeom>
        </p:spPr>
      </p:pic>
    </p:spTree>
    <p:extLst>
      <p:ext uri="{BB962C8B-B14F-4D97-AF65-F5344CB8AC3E}">
        <p14:creationId xmlns:p14="http://schemas.microsoft.com/office/powerpoint/2010/main" val="1732330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IM_LOGO_MEDI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001346"/>
          </a:xfrm>
        </p:spPr>
      </p:pic>
    </p:spTree>
    <p:extLst>
      <p:ext uri="{BB962C8B-B14F-4D97-AF65-F5344CB8AC3E}">
        <p14:creationId xmlns:p14="http://schemas.microsoft.com/office/powerpoint/2010/main" val="2679813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265218"/>
            <a:ext cx="10905699" cy="4442312"/>
          </a:xfrm>
        </p:spPr>
        <p:txBody>
          <a:bodyPr/>
          <a:lstStyle/>
          <a:p>
            <a:pPr>
              <a:spcBef>
                <a:spcPts val="600"/>
              </a:spcBef>
              <a:spcAft>
                <a:spcPts val="0"/>
              </a:spcAft>
            </a:pPr>
            <a:r>
              <a:rPr lang="fr-BE" b="1" dirty="0" smtClean="0"/>
              <a:t>Not </a:t>
            </a:r>
            <a:r>
              <a:rPr lang="fr-BE" b="1" dirty="0" err="1" smtClean="0"/>
              <a:t>accepted</a:t>
            </a:r>
            <a:r>
              <a:rPr lang="fr-BE" b="1" dirty="0" smtClean="0"/>
              <a:t> </a:t>
            </a:r>
            <a:r>
              <a:rPr lang="fr-BE" dirty="0" smtClean="0"/>
              <a:t>as binding LOC: </a:t>
            </a:r>
            <a:r>
              <a:rPr lang="fr-BE" dirty="0"/>
              <a:t>Documents </a:t>
            </a:r>
            <a:r>
              <a:rPr lang="fr-BE" dirty="0" err="1"/>
              <a:t>entitled</a:t>
            </a:r>
            <a:r>
              <a:rPr lang="fr-BE" dirty="0"/>
              <a:t> ‘</a:t>
            </a:r>
            <a:r>
              <a:rPr lang="fr-BE" dirty="0" err="1"/>
              <a:t>letter</a:t>
            </a:r>
            <a:r>
              <a:rPr lang="fr-BE" dirty="0"/>
              <a:t> of </a:t>
            </a:r>
            <a:r>
              <a:rPr lang="fr-BE" dirty="0" err="1"/>
              <a:t>commitment</a:t>
            </a:r>
            <a:r>
              <a:rPr lang="fr-BE" dirty="0"/>
              <a:t>’ or ‘deal memo’ but </a:t>
            </a:r>
            <a:r>
              <a:rPr lang="fr-BE" dirty="0" err="1"/>
              <a:t>where</a:t>
            </a:r>
            <a:r>
              <a:rPr lang="fr-BE" dirty="0"/>
              <a:t> the </a:t>
            </a:r>
            <a:r>
              <a:rPr lang="fr-BE" dirty="0" err="1"/>
              <a:t>text</a:t>
            </a:r>
            <a:r>
              <a:rPr lang="fr-BE" dirty="0"/>
              <a:t> </a:t>
            </a:r>
            <a:r>
              <a:rPr lang="fr-BE" dirty="0" err="1"/>
              <a:t>clearly</a:t>
            </a:r>
            <a:r>
              <a:rPr lang="fr-BE" dirty="0"/>
              <a:t> </a:t>
            </a:r>
            <a:r>
              <a:rPr lang="fr-BE" dirty="0" err="1"/>
              <a:t>only</a:t>
            </a:r>
            <a:r>
              <a:rPr lang="fr-BE" dirty="0"/>
              <a:t> states an </a:t>
            </a:r>
            <a:r>
              <a:rPr lang="fr-BE" dirty="0" err="1"/>
              <a:t>intent</a:t>
            </a:r>
            <a:r>
              <a:rPr lang="fr-BE" dirty="0"/>
              <a:t> to </a:t>
            </a:r>
            <a:r>
              <a:rPr lang="fr-BE" dirty="0" err="1"/>
              <a:t>acquire</a:t>
            </a:r>
            <a:endParaRPr lang="fr-BE" dirty="0"/>
          </a:p>
          <a:p>
            <a:pPr lvl="1">
              <a:spcBef>
                <a:spcPts val="600"/>
              </a:spcBef>
              <a:spcAft>
                <a:spcPts val="0"/>
              </a:spcAft>
            </a:pPr>
            <a:r>
              <a:rPr lang="fr-BE" sz="1800" dirty="0" smtClean="0"/>
              <a:t>« </a:t>
            </a:r>
            <a:r>
              <a:rPr lang="fr-BE" sz="1800" dirty="0" err="1" smtClean="0"/>
              <a:t>We</a:t>
            </a:r>
            <a:r>
              <a:rPr lang="fr-BE" sz="1800" dirty="0" smtClean="0"/>
              <a:t> </a:t>
            </a:r>
            <a:r>
              <a:rPr lang="fr-BE" sz="1800" dirty="0" err="1" smtClean="0"/>
              <a:t>confirm</a:t>
            </a:r>
            <a:r>
              <a:rPr lang="fr-BE" sz="1800" dirty="0" smtClean="0"/>
              <a:t> </a:t>
            </a:r>
            <a:r>
              <a:rPr lang="fr-BE" sz="1800" dirty="0" err="1" smtClean="0"/>
              <a:t>our</a:t>
            </a:r>
            <a:r>
              <a:rPr lang="fr-BE" sz="1800" dirty="0" smtClean="0"/>
              <a:t> (</a:t>
            </a:r>
            <a:r>
              <a:rPr lang="fr-BE" sz="1800" dirty="0" err="1" smtClean="0"/>
              <a:t>preliminary</a:t>
            </a:r>
            <a:r>
              <a:rPr lang="fr-BE" sz="1800" dirty="0" smtClean="0"/>
              <a:t>) </a:t>
            </a:r>
            <a:r>
              <a:rPr lang="fr-BE" sz="1800" u="sng" dirty="0" err="1" smtClean="0"/>
              <a:t>interest</a:t>
            </a:r>
            <a:r>
              <a:rPr lang="fr-BE" sz="1800" dirty="0" smtClean="0"/>
              <a:t> … »</a:t>
            </a:r>
          </a:p>
          <a:p>
            <a:pPr lvl="1">
              <a:spcBef>
                <a:spcPts val="600"/>
              </a:spcBef>
              <a:spcAft>
                <a:spcPts val="0"/>
              </a:spcAft>
            </a:pPr>
            <a:r>
              <a:rPr lang="fr-BE" sz="1800" dirty="0" smtClean="0"/>
              <a:t>« </a:t>
            </a:r>
            <a:r>
              <a:rPr lang="fr-BE" sz="1800" dirty="0" err="1" smtClean="0"/>
              <a:t>We</a:t>
            </a:r>
            <a:r>
              <a:rPr lang="fr-BE" sz="1800" dirty="0" smtClean="0"/>
              <a:t> are </a:t>
            </a:r>
            <a:r>
              <a:rPr lang="fr-BE" sz="1800" u="sng" dirty="0" err="1" smtClean="0"/>
              <a:t>interested</a:t>
            </a:r>
            <a:r>
              <a:rPr lang="fr-BE" sz="1800" dirty="0" smtClean="0"/>
              <a:t> in the </a:t>
            </a:r>
            <a:r>
              <a:rPr lang="fr-BE" sz="1800" dirty="0" err="1" smtClean="0"/>
              <a:t>possibility</a:t>
            </a:r>
            <a:r>
              <a:rPr lang="fr-BE" sz="1800" dirty="0" smtClean="0"/>
              <a:t> of </a:t>
            </a:r>
            <a:r>
              <a:rPr lang="fr-BE" sz="1800" dirty="0" err="1" smtClean="0"/>
              <a:t>acquiring</a:t>
            </a:r>
            <a:r>
              <a:rPr lang="fr-BE" sz="1800" dirty="0" smtClean="0"/>
              <a:t> … »</a:t>
            </a:r>
          </a:p>
          <a:p>
            <a:pPr lvl="1">
              <a:spcBef>
                <a:spcPts val="600"/>
              </a:spcBef>
              <a:spcAft>
                <a:spcPts val="0"/>
              </a:spcAft>
            </a:pPr>
            <a:r>
              <a:rPr lang="fr-BE" sz="1800" dirty="0" smtClean="0"/>
              <a:t>« The participation of XYZ in the </a:t>
            </a:r>
            <a:r>
              <a:rPr lang="fr-BE" sz="1800" dirty="0" err="1" smtClean="0"/>
              <a:t>project</a:t>
            </a:r>
            <a:r>
              <a:rPr lang="fr-BE" sz="1800" dirty="0" smtClean="0"/>
              <a:t> </a:t>
            </a:r>
            <a:r>
              <a:rPr lang="fr-BE" sz="1800" dirty="0" err="1" smtClean="0"/>
              <a:t>is</a:t>
            </a:r>
            <a:r>
              <a:rPr lang="fr-BE" sz="1800" dirty="0" smtClean="0"/>
              <a:t> </a:t>
            </a:r>
            <a:r>
              <a:rPr lang="fr-BE" sz="1800" u="sng" dirty="0" err="1" smtClean="0"/>
              <a:t>subject</a:t>
            </a:r>
            <a:r>
              <a:rPr lang="fr-BE" sz="1800" u="sng" dirty="0" smtClean="0"/>
              <a:t> to the </a:t>
            </a:r>
            <a:r>
              <a:rPr lang="fr-BE" sz="1800" u="sng" dirty="0" err="1" smtClean="0"/>
              <a:t>approval</a:t>
            </a:r>
            <a:r>
              <a:rPr lang="fr-BE" sz="1800" u="sng" dirty="0" smtClean="0"/>
              <a:t> </a:t>
            </a:r>
            <a:r>
              <a:rPr lang="fr-BE" sz="1800" dirty="0" smtClean="0"/>
              <a:t>of </a:t>
            </a:r>
            <a:r>
              <a:rPr lang="fr-BE" sz="1800" dirty="0" smtClean="0"/>
              <a:t>…</a:t>
            </a:r>
            <a:r>
              <a:rPr lang="fr-BE" sz="1800" dirty="0" smtClean="0"/>
              <a:t> »</a:t>
            </a:r>
          </a:p>
          <a:p>
            <a:pPr lvl="1">
              <a:spcBef>
                <a:spcPts val="600"/>
              </a:spcBef>
              <a:spcAft>
                <a:spcPts val="0"/>
              </a:spcAft>
            </a:pPr>
            <a:r>
              <a:rPr lang="fr-BE" sz="1800" dirty="0" smtClean="0"/>
              <a:t>« </a:t>
            </a:r>
            <a:r>
              <a:rPr lang="fr-BE" sz="1800" dirty="0" err="1" smtClean="0"/>
              <a:t>We</a:t>
            </a:r>
            <a:r>
              <a:rPr lang="fr-BE" sz="1800" dirty="0" smtClean="0"/>
              <a:t> </a:t>
            </a:r>
            <a:r>
              <a:rPr lang="fr-BE" sz="1800" u="sng" dirty="0" err="1" smtClean="0"/>
              <a:t>reserve</a:t>
            </a:r>
            <a:r>
              <a:rPr lang="fr-BE" sz="1800" u="sng" dirty="0" smtClean="0"/>
              <a:t> the right not to </a:t>
            </a:r>
            <a:r>
              <a:rPr lang="fr-BE" sz="1800" u="sng" dirty="0" err="1" smtClean="0"/>
              <a:t>conclude</a:t>
            </a:r>
            <a:r>
              <a:rPr lang="fr-BE" sz="1800" dirty="0" smtClean="0"/>
              <a:t> …</a:t>
            </a:r>
            <a:r>
              <a:rPr lang="fr-BE" sz="1800" dirty="0" err="1" smtClean="0"/>
              <a:t>until</a:t>
            </a:r>
            <a:r>
              <a:rPr lang="fr-BE" sz="1800" dirty="0" smtClean="0"/>
              <a:t> </a:t>
            </a:r>
            <a:r>
              <a:rPr lang="fr-BE" sz="1800" dirty="0" err="1" smtClean="0"/>
              <a:t>we</a:t>
            </a:r>
            <a:r>
              <a:rPr lang="fr-BE" sz="1800" dirty="0" smtClean="0"/>
              <a:t> have </a:t>
            </a:r>
            <a:r>
              <a:rPr lang="fr-BE" sz="1800" dirty="0" err="1" smtClean="0"/>
              <a:t>screened</a:t>
            </a:r>
            <a:r>
              <a:rPr lang="fr-BE" sz="1800" dirty="0" smtClean="0"/>
              <a:t> and </a:t>
            </a:r>
            <a:r>
              <a:rPr lang="fr-BE" sz="1800" dirty="0" err="1" smtClean="0"/>
              <a:t>approved</a:t>
            </a:r>
            <a:r>
              <a:rPr lang="fr-BE" sz="1800" dirty="0" smtClean="0"/>
              <a:t> the final version »</a:t>
            </a:r>
          </a:p>
          <a:p>
            <a:pPr lvl="1">
              <a:spcBef>
                <a:spcPts val="600"/>
              </a:spcBef>
              <a:spcAft>
                <a:spcPts val="0"/>
              </a:spcAft>
            </a:pPr>
            <a:r>
              <a:rPr lang="fr-BE" sz="1800" dirty="0"/>
              <a:t>« XYZ </a:t>
            </a:r>
            <a:r>
              <a:rPr lang="fr-BE" sz="1800" dirty="0" err="1"/>
              <a:t>confirms</a:t>
            </a:r>
            <a:r>
              <a:rPr lang="fr-BE" sz="1800" dirty="0"/>
              <a:t> </a:t>
            </a:r>
            <a:r>
              <a:rPr lang="fr-BE" sz="1800" dirty="0" err="1"/>
              <a:t>their</a:t>
            </a:r>
            <a:r>
              <a:rPr lang="fr-BE" sz="1800" dirty="0"/>
              <a:t> </a:t>
            </a:r>
            <a:r>
              <a:rPr lang="fr-BE" sz="1800" dirty="0" err="1"/>
              <a:t>commitment</a:t>
            </a:r>
            <a:r>
              <a:rPr lang="fr-BE" sz="1800" dirty="0"/>
              <a:t> to </a:t>
            </a:r>
            <a:r>
              <a:rPr lang="fr-BE" sz="1800" dirty="0" err="1"/>
              <a:t>license</a:t>
            </a:r>
            <a:r>
              <a:rPr lang="fr-BE" sz="1800" dirty="0"/>
              <a:t> the </a:t>
            </a:r>
            <a:r>
              <a:rPr lang="fr-BE" sz="1800" dirty="0" err="1"/>
              <a:t>series</a:t>
            </a:r>
            <a:r>
              <a:rPr lang="fr-BE" sz="1800" dirty="0"/>
              <a:t>, </a:t>
            </a:r>
            <a:r>
              <a:rPr lang="fr-BE" sz="1800" u="sng" dirty="0"/>
              <a:t>once</a:t>
            </a:r>
            <a:r>
              <a:rPr lang="fr-BE" sz="1800" dirty="0"/>
              <a:t> the </a:t>
            </a:r>
            <a:r>
              <a:rPr lang="fr-BE" sz="1800" dirty="0" err="1"/>
              <a:t>series</a:t>
            </a:r>
            <a:r>
              <a:rPr lang="fr-BE" sz="1800" dirty="0"/>
              <a:t> has been </a:t>
            </a:r>
            <a:r>
              <a:rPr lang="fr-BE" sz="1800" dirty="0" err="1"/>
              <a:t>fully</a:t>
            </a:r>
            <a:r>
              <a:rPr lang="fr-BE" sz="1800" dirty="0"/>
              <a:t> </a:t>
            </a:r>
            <a:r>
              <a:rPr lang="fr-BE" sz="1800" dirty="0" err="1"/>
              <a:t>financed</a:t>
            </a:r>
            <a:r>
              <a:rPr lang="fr-BE" sz="1800" dirty="0"/>
              <a:t>, </a:t>
            </a:r>
            <a:r>
              <a:rPr lang="fr-BE" sz="1800" dirty="0" err="1"/>
              <a:t>completed</a:t>
            </a:r>
            <a:r>
              <a:rPr lang="fr-BE" sz="1800" dirty="0"/>
              <a:t> to a good </a:t>
            </a:r>
            <a:r>
              <a:rPr lang="fr-BE" sz="1800" dirty="0" err="1"/>
              <a:t>technical</a:t>
            </a:r>
            <a:r>
              <a:rPr lang="fr-BE" sz="1800" dirty="0"/>
              <a:t> standard … </a:t>
            </a:r>
            <a:r>
              <a:rPr lang="fr-BE" sz="1800" dirty="0" err="1"/>
              <a:t>XYZ’s</a:t>
            </a:r>
            <a:r>
              <a:rPr lang="fr-BE" sz="1800" dirty="0"/>
              <a:t> contribution to the </a:t>
            </a:r>
            <a:r>
              <a:rPr lang="fr-BE" sz="1800" dirty="0" err="1"/>
              <a:t>financing</a:t>
            </a:r>
            <a:r>
              <a:rPr lang="fr-BE" sz="1800" dirty="0"/>
              <a:t> </a:t>
            </a:r>
            <a:r>
              <a:rPr lang="fr-BE" sz="1800" dirty="0" err="1"/>
              <a:t>is</a:t>
            </a:r>
            <a:r>
              <a:rPr lang="fr-BE" sz="1800" dirty="0"/>
              <a:t> </a:t>
            </a:r>
            <a:r>
              <a:rPr lang="fr-BE" sz="1800" u="sng" dirty="0" err="1"/>
              <a:t>estimated</a:t>
            </a:r>
            <a:r>
              <a:rPr lang="fr-BE" sz="1800" dirty="0"/>
              <a:t> at XXX EUR and </a:t>
            </a:r>
            <a:r>
              <a:rPr lang="fr-BE" sz="1800" dirty="0" err="1"/>
              <a:t>is</a:t>
            </a:r>
            <a:r>
              <a:rPr lang="fr-BE" sz="1800" dirty="0"/>
              <a:t> </a:t>
            </a:r>
            <a:r>
              <a:rPr lang="fr-BE" sz="1800" u="sng" dirty="0" err="1"/>
              <a:t>subject</a:t>
            </a:r>
            <a:r>
              <a:rPr lang="fr-BE" sz="1800" u="sng" dirty="0"/>
              <a:t> to</a:t>
            </a:r>
            <a:r>
              <a:rPr lang="fr-BE" sz="1800" dirty="0"/>
              <a:t> … »</a:t>
            </a:r>
          </a:p>
          <a:p>
            <a:pPr lvl="1">
              <a:spcBef>
                <a:spcPts val="600"/>
              </a:spcBef>
              <a:spcAft>
                <a:spcPts val="0"/>
              </a:spcAft>
            </a:pPr>
            <a:r>
              <a:rPr lang="fr-BE" sz="1800" dirty="0"/>
              <a:t>« </a:t>
            </a:r>
            <a:r>
              <a:rPr lang="fr-BE" sz="1800" dirty="0" err="1"/>
              <a:t>we</a:t>
            </a:r>
            <a:r>
              <a:rPr lang="fr-BE" sz="1800" dirty="0"/>
              <a:t> </a:t>
            </a:r>
            <a:r>
              <a:rPr lang="fr-BE" sz="1800" dirty="0" err="1"/>
              <a:t>confirm</a:t>
            </a:r>
            <a:r>
              <a:rPr lang="fr-BE" sz="1800" dirty="0"/>
              <a:t> </a:t>
            </a:r>
            <a:r>
              <a:rPr lang="fr-BE" sz="1800" dirty="0" err="1"/>
              <a:t>that</a:t>
            </a:r>
            <a:r>
              <a:rPr lang="fr-BE" sz="1800" dirty="0"/>
              <a:t> – </a:t>
            </a:r>
            <a:r>
              <a:rPr lang="fr-BE" sz="1800" u="sng" dirty="0" err="1"/>
              <a:t>subject</a:t>
            </a:r>
            <a:r>
              <a:rPr lang="fr-BE" sz="1800" u="sng" dirty="0"/>
              <a:t> to</a:t>
            </a:r>
            <a:r>
              <a:rPr lang="fr-BE" sz="1800" dirty="0"/>
              <a:t> </a:t>
            </a:r>
            <a:r>
              <a:rPr lang="fr-BE" sz="1800" dirty="0" err="1"/>
              <a:t>general</a:t>
            </a:r>
            <a:r>
              <a:rPr lang="fr-BE" sz="1800" dirty="0"/>
              <a:t> </a:t>
            </a:r>
            <a:r>
              <a:rPr lang="fr-BE" sz="1800" dirty="0" err="1"/>
              <a:t>approval</a:t>
            </a:r>
            <a:r>
              <a:rPr lang="fr-BE" sz="1800" dirty="0"/>
              <a:t> and </a:t>
            </a:r>
            <a:r>
              <a:rPr lang="fr-BE" sz="1800" dirty="0" err="1"/>
              <a:t>financial</a:t>
            </a:r>
            <a:r>
              <a:rPr lang="fr-BE" sz="1800" dirty="0"/>
              <a:t> </a:t>
            </a:r>
            <a:r>
              <a:rPr lang="fr-BE" sz="1800" dirty="0" err="1"/>
              <a:t>negotiation</a:t>
            </a:r>
            <a:r>
              <a:rPr lang="fr-BE" sz="1800" dirty="0"/>
              <a:t> – the ABC </a:t>
            </a:r>
            <a:r>
              <a:rPr lang="fr-BE" sz="1800" dirty="0" err="1"/>
              <a:t>is</a:t>
            </a:r>
            <a:r>
              <a:rPr lang="fr-BE" sz="1800" dirty="0"/>
              <a:t> </a:t>
            </a:r>
            <a:r>
              <a:rPr lang="fr-BE" sz="1800" u="sng" dirty="0" err="1" smtClean="0"/>
              <a:t>interested</a:t>
            </a:r>
            <a:r>
              <a:rPr lang="fr-BE" sz="1800" dirty="0" smtClean="0"/>
              <a:t> </a:t>
            </a:r>
            <a:r>
              <a:rPr lang="fr-BE" sz="1800" dirty="0"/>
              <a:t>in </a:t>
            </a:r>
            <a:r>
              <a:rPr lang="fr-BE" sz="1800" dirty="0" err="1"/>
              <a:t>developing</a:t>
            </a:r>
            <a:r>
              <a:rPr lang="fr-BE" sz="1800" dirty="0"/>
              <a:t> and </a:t>
            </a:r>
            <a:r>
              <a:rPr lang="fr-BE" sz="1800" dirty="0" err="1"/>
              <a:t>co-producing</a:t>
            </a:r>
            <a:r>
              <a:rPr lang="fr-BE" sz="1800" dirty="0"/>
              <a:t> … »</a:t>
            </a:r>
          </a:p>
          <a:p>
            <a:pPr lvl="1">
              <a:spcBef>
                <a:spcPts val="600"/>
              </a:spcBef>
              <a:spcAft>
                <a:spcPts val="0"/>
              </a:spcAft>
            </a:pPr>
            <a:r>
              <a:rPr lang="fr-BE" sz="1800" dirty="0"/>
              <a:t>« </a:t>
            </a:r>
            <a:r>
              <a:rPr lang="fr-BE" sz="1800" dirty="0" err="1"/>
              <a:t>this</a:t>
            </a:r>
            <a:r>
              <a:rPr lang="fr-BE" sz="1800" dirty="0"/>
              <a:t> </a:t>
            </a:r>
            <a:r>
              <a:rPr lang="fr-BE" sz="1800" dirty="0" err="1"/>
              <a:t>letter</a:t>
            </a:r>
            <a:r>
              <a:rPr lang="fr-BE" sz="1800" dirty="0"/>
              <a:t> of </a:t>
            </a:r>
            <a:r>
              <a:rPr lang="fr-BE" sz="1800" dirty="0" err="1"/>
              <a:t>interest</a:t>
            </a:r>
            <a:r>
              <a:rPr lang="fr-BE" sz="1800" dirty="0"/>
              <a:t> </a:t>
            </a:r>
            <a:r>
              <a:rPr lang="fr-BE" sz="1800" u="sng" dirty="0" err="1"/>
              <a:t>may</a:t>
            </a:r>
            <a:r>
              <a:rPr lang="fr-BE" sz="1800" u="sng" dirty="0"/>
              <a:t> in no </a:t>
            </a:r>
            <a:r>
              <a:rPr lang="fr-BE" sz="1800" u="sng" dirty="0" err="1"/>
              <a:t>way</a:t>
            </a:r>
            <a:r>
              <a:rPr lang="fr-BE" sz="1800" u="sng" dirty="0"/>
              <a:t> </a:t>
            </a:r>
            <a:r>
              <a:rPr lang="fr-BE" sz="1800" u="sng" dirty="0" err="1"/>
              <a:t>be</a:t>
            </a:r>
            <a:r>
              <a:rPr lang="fr-BE" sz="1800" u="sng" dirty="0"/>
              <a:t> </a:t>
            </a:r>
            <a:r>
              <a:rPr lang="fr-BE" sz="1800" u="sng" dirty="0" err="1"/>
              <a:t>considered</a:t>
            </a:r>
            <a:r>
              <a:rPr lang="fr-BE" sz="1800" u="sng" dirty="0"/>
              <a:t> </a:t>
            </a:r>
            <a:r>
              <a:rPr lang="fr-BE" sz="1800" dirty="0"/>
              <a:t>to </a:t>
            </a:r>
            <a:r>
              <a:rPr lang="fr-BE" sz="1800" dirty="0" err="1"/>
              <a:t>be</a:t>
            </a:r>
            <a:r>
              <a:rPr lang="fr-BE" sz="1800" dirty="0"/>
              <a:t> a </a:t>
            </a:r>
            <a:r>
              <a:rPr lang="fr-BE" sz="1800" dirty="0" err="1"/>
              <a:t>contract</a:t>
            </a:r>
            <a:r>
              <a:rPr lang="fr-BE" sz="1800" dirty="0"/>
              <a:t> for the </a:t>
            </a:r>
            <a:r>
              <a:rPr lang="fr-BE" sz="1800" dirty="0" err="1"/>
              <a:t>anticipated</a:t>
            </a:r>
            <a:r>
              <a:rPr lang="fr-BE" sz="1800" dirty="0"/>
              <a:t> acquisition of </a:t>
            </a:r>
            <a:r>
              <a:rPr lang="fr-BE" sz="1800" dirty="0" err="1"/>
              <a:t>rights</a:t>
            </a:r>
            <a:r>
              <a:rPr lang="fr-BE" sz="1800" dirty="0"/>
              <a:t> … »</a:t>
            </a:r>
          </a:p>
          <a:p>
            <a:pPr lvl="1">
              <a:spcBef>
                <a:spcPts val="600"/>
              </a:spcBef>
              <a:spcAft>
                <a:spcPts val="600"/>
              </a:spcAft>
            </a:pPr>
            <a:endParaRPr lang="fr-BE" sz="1800" dirty="0"/>
          </a:p>
        </p:txBody>
      </p:sp>
      <p:sp>
        <p:nvSpPr>
          <p:cNvPr id="3" name="Title 2"/>
          <p:cNvSpPr>
            <a:spLocks noGrp="1"/>
          </p:cNvSpPr>
          <p:nvPr>
            <p:ph type="title"/>
          </p:nvPr>
        </p:nvSpPr>
        <p:spPr>
          <a:xfrm>
            <a:off x="970722" y="482860"/>
            <a:ext cx="11221278" cy="782357"/>
          </a:xfrm>
        </p:spPr>
        <p:txBody>
          <a:bodyPr/>
          <a:lstStyle/>
          <a:p>
            <a:r>
              <a:rPr lang="fr-BE" dirty="0" err="1"/>
              <a:t>Frequent</a:t>
            </a:r>
            <a:r>
              <a:rPr lang="fr-BE" dirty="0"/>
              <a:t> </a:t>
            </a:r>
            <a:r>
              <a:rPr lang="fr-BE" dirty="0" err="1"/>
              <a:t>errors</a:t>
            </a:r>
            <a:r>
              <a:rPr lang="fr-BE" dirty="0"/>
              <a:t> </a:t>
            </a:r>
            <a:r>
              <a:rPr lang="fr-BE" dirty="0" err="1"/>
              <a:t>related</a:t>
            </a:r>
            <a:r>
              <a:rPr lang="fr-BE" dirty="0"/>
              <a:t> to </a:t>
            </a:r>
            <a:r>
              <a:rPr lang="fr-BE" dirty="0" err="1"/>
              <a:t>eligibility</a:t>
            </a:r>
            <a:r>
              <a:rPr lang="fr-BE" dirty="0"/>
              <a:t> </a:t>
            </a:r>
            <a:r>
              <a:rPr lang="fr-BE" dirty="0" err="1"/>
              <a:t>criteria</a:t>
            </a:r>
            <a:endParaRPr lang="en-GB" dirty="0"/>
          </a:p>
        </p:txBody>
      </p:sp>
      <p:sp>
        <p:nvSpPr>
          <p:cNvPr id="7" name="Title 2"/>
          <p:cNvSpPr txBox="1">
            <a:spLocks/>
          </p:cNvSpPr>
          <p:nvPr/>
        </p:nvSpPr>
        <p:spPr>
          <a:xfrm>
            <a:off x="164123" y="5896708"/>
            <a:ext cx="9677967" cy="713719"/>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2800" b="0" i="0" u="none" strike="noStrike" kern="1200" cap="none" spc="0" normalizeH="0" baseline="0" noProof="0" dirty="0" smtClean="0">
                <a:ln>
                  <a:noFill/>
                </a:ln>
                <a:solidFill>
                  <a:schemeClr val="bg1"/>
                </a:solidFill>
                <a:effectLst/>
                <a:uLnTx/>
                <a:uFillTx/>
                <a:latin typeface="Arial"/>
              </a:rPr>
              <a:t>It</a:t>
            </a:r>
            <a:r>
              <a:rPr kumimoji="0" lang="fr-BE" sz="2800" b="0" i="0" u="none" strike="noStrike" kern="1200" cap="none" spc="0" normalizeH="0" noProof="0" dirty="0" smtClean="0">
                <a:ln>
                  <a:noFill/>
                </a:ln>
                <a:solidFill>
                  <a:schemeClr val="bg1"/>
                </a:solidFill>
                <a:effectLst/>
                <a:uLnTx/>
                <a:uFillTx/>
                <a:latin typeface="Arial"/>
              </a:rPr>
              <a:t> </a:t>
            </a:r>
            <a:r>
              <a:rPr kumimoji="0" lang="fr-BE" sz="2800" b="0" i="0" u="none" strike="noStrike" kern="1200" cap="none" spc="0" normalizeH="0" noProof="0" dirty="0" err="1" smtClean="0">
                <a:ln>
                  <a:noFill/>
                </a:ln>
                <a:solidFill>
                  <a:schemeClr val="bg1"/>
                </a:solidFill>
                <a:effectLst/>
                <a:uLnTx/>
                <a:uFillTx/>
                <a:latin typeface="Arial"/>
              </a:rPr>
              <a:t>is</a:t>
            </a:r>
            <a:r>
              <a:rPr kumimoji="0" lang="fr-BE" sz="2800" b="0" i="0" u="none" strike="noStrike" kern="1200" cap="none" spc="0" normalizeH="0" noProof="0" dirty="0" smtClean="0">
                <a:ln>
                  <a:noFill/>
                </a:ln>
                <a:solidFill>
                  <a:schemeClr val="bg1"/>
                </a:solidFill>
                <a:effectLst/>
                <a:uLnTx/>
                <a:uFillTx/>
                <a:latin typeface="Arial"/>
              </a:rPr>
              <a:t> the </a:t>
            </a:r>
            <a:r>
              <a:rPr kumimoji="0" lang="fr-BE" sz="2800" b="0" i="0" u="none" strike="noStrike" kern="1200" cap="none" spc="0" normalizeH="0" noProof="0" dirty="0" smtClean="0">
                <a:ln>
                  <a:noFill/>
                </a:ln>
                <a:solidFill>
                  <a:srgbClr val="FFC000"/>
                </a:solidFill>
                <a:effectLst/>
                <a:uLnTx/>
                <a:uFillTx/>
                <a:latin typeface="Arial"/>
              </a:rPr>
              <a:t>content</a:t>
            </a:r>
            <a:r>
              <a:rPr kumimoji="0" lang="fr-BE" sz="2800" b="0" i="0" u="none" strike="noStrike" kern="1200" cap="none" spc="0" normalizeH="0" noProof="0" dirty="0" smtClean="0">
                <a:ln>
                  <a:noFill/>
                </a:ln>
                <a:solidFill>
                  <a:schemeClr val="bg1"/>
                </a:solidFill>
                <a:effectLst/>
                <a:uLnTx/>
                <a:uFillTx/>
                <a:latin typeface="Arial"/>
              </a:rPr>
              <a:t> of the document </a:t>
            </a:r>
            <a:r>
              <a:rPr kumimoji="0" lang="fr-BE" sz="2800" b="0" i="0" u="none" strike="noStrike" kern="1200" cap="none" spc="0" normalizeH="0" noProof="0" dirty="0" err="1" smtClean="0">
                <a:ln>
                  <a:noFill/>
                </a:ln>
                <a:solidFill>
                  <a:schemeClr val="bg1"/>
                </a:solidFill>
                <a:effectLst/>
                <a:uLnTx/>
                <a:uFillTx/>
                <a:latin typeface="Arial"/>
              </a:rPr>
              <a:t>that</a:t>
            </a:r>
            <a:r>
              <a:rPr kumimoji="0" lang="fr-BE" sz="2800" b="0" i="0" u="none" strike="noStrike" kern="1200" cap="none" spc="0" normalizeH="0" noProof="0" dirty="0" smtClean="0">
                <a:ln>
                  <a:noFill/>
                </a:ln>
                <a:solidFill>
                  <a:schemeClr val="bg1"/>
                </a:solidFill>
                <a:effectLst/>
                <a:uLnTx/>
                <a:uFillTx/>
                <a:latin typeface="Arial"/>
              </a:rPr>
              <a:t> </a:t>
            </a:r>
            <a:r>
              <a:rPr kumimoji="0" lang="fr-BE" sz="2800" b="0" i="0" u="none" strike="noStrike" kern="1200" cap="none" spc="0" normalizeH="0" noProof="0" dirty="0" err="1" smtClean="0">
                <a:ln>
                  <a:noFill/>
                </a:ln>
                <a:solidFill>
                  <a:schemeClr val="bg1"/>
                </a:solidFill>
                <a:effectLst/>
                <a:uLnTx/>
                <a:uFillTx/>
                <a:latin typeface="Arial"/>
              </a:rPr>
              <a:t>counts</a:t>
            </a:r>
            <a:r>
              <a:rPr kumimoji="0" lang="fr-BE" sz="2800" b="0" i="0" u="none" strike="noStrike" kern="1200" cap="none" spc="0" normalizeH="0" noProof="0" dirty="0" smtClean="0">
                <a:ln>
                  <a:noFill/>
                </a:ln>
                <a:solidFill>
                  <a:schemeClr val="bg1"/>
                </a:solidFill>
                <a:effectLst/>
                <a:uLnTx/>
                <a:uFillTx/>
                <a:latin typeface="Arial"/>
              </a:rPr>
              <a:t>, NOT the </a:t>
            </a:r>
            <a:r>
              <a:rPr kumimoji="0" lang="fr-BE" sz="2800" b="0" i="0" u="none" strike="noStrike" kern="1200" cap="none" spc="0" normalizeH="0" noProof="0" dirty="0" err="1" smtClean="0">
                <a:ln>
                  <a:noFill/>
                </a:ln>
                <a:solidFill>
                  <a:schemeClr val="bg1"/>
                </a:solidFill>
                <a:effectLst/>
                <a:uLnTx/>
                <a:uFillTx/>
                <a:latin typeface="Arial"/>
              </a:rPr>
              <a:t>title</a:t>
            </a:r>
            <a:endParaRPr kumimoji="0" lang="en-GB" sz="2800" b="0" i="0" u="none" strike="noStrike" kern="1200" cap="none" spc="0"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969945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265218"/>
            <a:ext cx="10905699" cy="4442312"/>
          </a:xfrm>
        </p:spPr>
        <p:txBody>
          <a:bodyPr/>
          <a:lstStyle/>
          <a:p>
            <a:pPr>
              <a:spcBef>
                <a:spcPts val="600"/>
              </a:spcBef>
              <a:spcAft>
                <a:spcPts val="600"/>
              </a:spcAft>
            </a:pPr>
            <a:r>
              <a:rPr lang="fr-BE" dirty="0" err="1" smtClean="0"/>
              <a:t>Also</a:t>
            </a:r>
            <a:r>
              <a:rPr lang="fr-BE" b="1" dirty="0" smtClean="0"/>
              <a:t> not </a:t>
            </a:r>
            <a:r>
              <a:rPr lang="fr-BE" b="1" dirty="0" err="1" smtClean="0"/>
              <a:t>accepted</a:t>
            </a:r>
            <a:r>
              <a:rPr lang="fr-BE" b="1" dirty="0" smtClean="0"/>
              <a:t> </a:t>
            </a:r>
            <a:r>
              <a:rPr lang="fr-BE" dirty="0" smtClean="0"/>
              <a:t>as </a:t>
            </a:r>
            <a:r>
              <a:rPr lang="fr-BE" dirty="0" err="1" smtClean="0"/>
              <a:t>signed</a:t>
            </a:r>
            <a:r>
              <a:rPr lang="fr-BE" dirty="0" smtClean="0"/>
              <a:t> binding LOC:</a:t>
            </a:r>
          </a:p>
          <a:p>
            <a:pPr lvl="1">
              <a:spcBef>
                <a:spcPts val="600"/>
              </a:spcBef>
              <a:spcAft>
                <a:spcPts val="0"/>
              </a:spcAft>
            </a:pPr>
            <a:r>
              <a:rPr lang="fr-BE" sz="1800" dirty="0" smtClean="0"/>
              <a:t>E-mails</a:t>
            </a:r>
            <a:endParaRPr lang="fr-BE" sz="1800" dirty="0"/>
          </a:p>
          <a:p>
            <a:pPr lvl="1">
              <a:spcBef>
                <a:spcPts val="600"/>
              </a:spcBef>
              <a:spcAft>
                <a:spcPts val="0"/>
              </a:spcAft>
            </a:pPr>
            <a:r>
              <a:rPr lang="fr-BE" sz="1800" dirty="0" err="1"/>
              <a:t>Letters</a:t>
            </a:r>
            <a:r>
              <a:rPr lang="fr-BE" sz="1800" dirty="0"/>
              <a:t> </a:t>
            </a:r>
            <a:r>
              <a:rPr lang="fr-BE" sz="1800" dirty="0" err="1"/>
              <a:t>with</a:t>
            </a:r>
            <a:r>
              <a:rPr lang="fr-BE" sz="1800" dirty="0"/>
              <a:t> an expiration date </a:t>
            </a:r>
            <a:r>
              <a:rPr lang="fr-BE" sz="1800" dirty="0" err="1"/>
              <a:t>that</a:t>
            </a:r>
            <a:r>
              <a:rPr lang="fr-BE" sz="1800" dirty="0"/>
              <a:t> has </a:t>
            </a:r>
            <a:r>
              <a:rPr lang="fr-BE" sz="1800" dirty="0" err="1"/>
              <a:t>passed</a:t>
            </a:r>
            <a:endParaRPr lang="fr-BE" sz="1800" dirty="0"/>
          </a:p>
          <a:p>
            <a:pPr lvl="1">
              <a:spcBef>
                <a:spcPts val="600"/>
              </a:spcBef>
              <a:spcAft>
                <a:spcPts val="0"/>
              </a:spcAft>
            </a:pPr>
            <a:r>
              <a:rPr lang="fr-BE" sz="1800" dirty="0" err="1"/>
              <a:t>Letters</a:t>
            </a:r>
            <a:r>
              <a:rPr lang="fr-BE" sz="1800" dirty="0"/>
              <a:t> </a:t>
            </a:r>
            <a:r>
              <a:rPr lang="fr-BE" sz="1800" dirty="0" err="1"/>
              <a:t>without</a:t>
            </a:r>
            <a:r>
              <a:rPr lang="fr-BE" sz="1800" dirty="0"/>
              <a:t> </a:t>
            </a:r>
            <a:r>
              <a:rPr lang="fr-BE" sz="1800" dirty="0" smtClean="0"/>
              <a:t>an </a:t>
            </a:r>
            <a:r>
              <a:rPr lang="fr-BE" sz="1800" dirty="0" err="1" smtClean="0"/>
              <a:t>amount</a:t>
            </a:r>
            <a:endParaRPr lang="fr-BE" sz="1800" dirty="0" smtClean="0"/>
          </a:p>
          <a:p>
            <a:pPr lvl="1">
              <a:spcBef>
                <a:spcPts val="600"/>
              </a:spcBef>
              <a:spcAft>
                <a:spcPts val="600"/>
              </a:spcAft>
            </a:pPr>
            <a:r>
              <a:rPr lang="fr-BE" sz="1800" dirty="0" err="1" smtClean="0"/>
              <a:t>Letters</a:t>
            </a:r>
            <a:r>
              <a:rPr lang="fr-BE" sz="1800" dirty="0" smtClean="0"/>
              <a:t> </a:t>
            </a:r>
            <a:r>
              <a:rPr lang="fr-BE" sz="1800" dirty="0" err="1" smtClean="0"/>
              <a:t>that</a:t>
            </a:r>
            <a:r>
              <a:rPr lang="fr-BE" sz="1800" dirty="0" smtClean="0"/>
              <a:t> do not </a:t>
            </a:r>
            <a:r>
              <a:rPr lang="fr-BE" sz="1800" dirty="0" err="1" smtClean="0"/>
              <a:t>stipulate</a:t>
            </a:r>
            <a:r>
              <a:rPr lang="fr-BE" sz="1800" dirty="0" smtClean="0"/>
              <a:t> the duration </a:t>
            </a:r>
            <a:r>
              <a:rPr lang="fr-BE" sz="1800" dirty="0"/>
              <a:t>of </a:t>
            </a:r>
            <a:r>
              <a:rPr lang="fr-BE" sz="1800" dirty="0" smtClean="0"/>
              <a:t>the exploitation </a:t>
            </a:r>
            <a:r>
              <a:rPr lang="fr-BE" sz="1800" dirty="0" err="1" smtClean="0"/>
              <a:t>rights</a:t>
            </a:r>
            <a:endParaRPr lang="fr-BE" sz="1800" dirty="0"/>
          </a:p>
          <a:p>
            <a:pPr>
              <a:spcBef>
                <a:spcPts val="600"/>
              </a:spcBef>
              <a:spcAft>
                <a:spcPts val="600"/>
              </a:spcAft>
            </a:pPr>
            <a:r>
              <a:rPr lang="fr-BE" dirty="0" err="1" smtClean="0">
                <a:solidFill>
                  <a:srgbClr val="FFC000"/>
                </a:solidFill>
              </a:rPr>
              <a:t>These</a:t>
            </a:r>
            <a:r>
              <a:rPr lang="fr-BE" dirty="0" smtClean="0">
                <a:solidFill>
                  <a:srgbClr val="FFC000"/>
                </a:solidFill>
              </a:rPr>
              <a:t> ‘</a:t>
            </a:r>
            <a:r>
              <a:rPr lang="fr-BE" dirty="0" err="1" smtClean="0">
                <a:solidFill>
                  <a:srgbClr val="FFC000"/>
                </a:solidFill>
              </a:rPr>
              <a:t>potential</a:t>
            </a:r>
            <a:r>
              <a:rPr lang="fr-BE" dirty="0" smtClean="0">
                <a:solidFill>
                  <a:srgbClr val="FFC000"/>
                </a:solidFill>
              </a:rPr>
              <a:t>’ sources of </a:t>
            </a:r>
            <a:r>
              <a:rPr lang="fr-BE" dirty="0" err="1" smtClean="0">
                <a:solidFill>
                  <a:srgbClr val="FFC000"/>
                </a:solidFill>
              </a:rPr>
              <a:t>financing</a:t>
            </a:r>
            <a:r>
              <a:rPr lang="fr-BE" dirty="0" smtClean="0">
                <a:solidFill>
                  <a:srgbClr val="FFC000"/>
                </a:solidFill>
              </a:rPr>
              <a:t> </a:t>
            </a:r>
            <a:r>
              <a:rPr lang="fr-BE" dirty="0" err="1" smtClean="0">
                <a:solidFill>
                  <a:srgbClr val="FFC000"/>
                </a:solidFill>
              </a:rPr>
              <a:t>should</a:t>
            </a:r>
            <a:r>
              <a:rPr lang="fr-BE" dirty="0" smtClean="0">
                <a:solidFill>
                  <a:srgbClr val="FFC000"/>
                </a:solidFill>
              </a:rPr>
              <a:t> </a:t>
            </a:r>
            <a:r>
              <a:rPr lang="fr-BE" b="1" dirty="0" smtClean="0">
                <a:solidFill>
                  <a:srgbClr val="FFC000"/>
                </a:solidFill>
              </a:rPr>
              <a:t>NOT</a:t>
            </a:r>
            <a:r>
              <a:rPr lang="fr-BE" dirty="0" smtClean="0">
                <a:solidFill>
                  <a:srgbClr val="FFC000"/>
                </a:solidFill>
              </a:rPr>
              <a:t> </a:t>
            </a:r>
            <a:r>
              <a:rPr lang="fr-BE" dirty="0" err="1" smtClean="0">
                <a:solidFill>
                  <a:srgbClr val="FFC000"/>
                </a:solidFill>
              </a:rPr>
              <a:t>be</a:t>
            </a:r>
            <a:r>
              <a:rPr lang="fr-BE" dirty="0" smtClean="0">
                <a:solidFill>
                  <a:srgbClr val="FFC000"/>
                </a:solidFill>
              </a:rPr>
              <a:t> </a:t>
            </a:r>
            <a:r>
              <a:rPr lang="fr-BE" dirty="0" err="1" smtClean="0">
                <a:solidFill>
                  <a:srgbClr val="FFC000"/>
                </a:solidFill>
              </a:rPr>
              <a:t>mentioned</a:t>
            </a:r>
            <a:r>
              <a:rPr lang="fr-BE" dirty="0" smtClean="0">
                <a:solidFill>
                  <a:srgbClr val="FFC000"/>
                </a:solidFill>
              </a:rPr>
              <a:t> in the Production </a:t>
            </a:r>
            <a:r>
              <a:rPr lang="fr-BE" dirty="0" err="1" smtClean="0">
                <a:solidFill>
                  <a:srgbClr val="FFC000"/>
                </a:solidFill>
              </a:rPr>
              <a:t>Financing</a:t>
            </a:r>
            <a:r>
              <a:rPr lang="fr-BE" dirty="0" smtClean="0">
                <a:solidFill>
                  <a:srgbClr val="FFC000"/>
                </a:solidFill>
              </a:rPr>
              <a:t> Structure, and documents </a:t>
            </a:r>
            <a:r>
              <a:rPr lang="fr-BE" dirty="0" err="1" smtClean="0">
                <a:solidFill>
                  <a:srgbClr val="FFC000"/>
                </a:solidFill>
              </a:rPr>
              <a:t>should</a:t>
            </a:r>
            <a:r>
              <a:rPr lang="fr-BE" dirty="0" smtClean="0">
                <a:solidFill>
                  <a:srgbClr val="FFC000"/>
                </a:solidFill>
              </a:rPr>
              <a:t> </a:t>
            </a:r>
            <a:r>
              <a:rPr lang="fr-BE" b="1" dirty="0" smtClean="0">
                <a:solidFill>
                  <a:srgbClr val="FFC000"/>
                </a:solidFill>
              </a:rPr>
              <a:t>NOT</a:t>
            </a:r>
            <a:r>
              <a:rPr lang="fr-BE" dirty="0" smtClean="0">
                <a:solidFill>
                  <a:srgbClr val="FFC000"/>
                </a:solidFill>
              </a:rPr>
              <a:t> </a:t>
            </a:r>
            <a:r>
              <a:rPr lang="fr-BE" dirty="0" err="1" smtClean="0">
                <a:solidFill>
                  <a:srgbClr val="FFC000"/>
                </a:solidFill>
              </a:rPr>
              <a:t>be</a:t>
            </a:r>
            <a:r>
              <a:rPr lang="fr-BE" dirty="0" smtClean="0">
                <a:solidFill>
                  <a:srgbClr val="FFC000"/>
                </a:solidFill>
              </a:rPr>
              <a:t> </a:t>
            </a:r>
            <a:r>
              <a:rPr lang="fr-BE" dirty="0" err="1" smtClean="0">
                <a:solidFill>
                  <a:srgbClr val="FFC000"/>
                </a:solidFill>
              </a:rPr>
              <a:t>provided</a:t>
            </a:r>
            <a:r>
              <a:rPr lang="fr-BE" dirty="0" smtClean="0">
                <a:solidFill>
                  <a:srgbClr val="FFC000"/>
                </a:solidFill>
              </a:rPr>
              <a:t> in the </a:t>
            </a:r>
            <a:r>
              <a:rPr lang="fr-BE" dirty="0" err="1" smtClean="0">
                <a:solidFill>
                  <a:srgbClr val="FFC000"/>
                </a:solidFill>
              </a:rPr>
              <a:t>annex</a:t>
            </a:r>
            <a:r>
              <a:rPr lang="fr-BE" dirty="0" smtClean="0">
                <a:solidFill>
                  <a:srgbClr val="FFC000"/>
                </a:solidFill>
              </a:rPr>
              <a:t> ‘</a:t>
            </a:r>
            <a:r>
              <a:rPr lang="fr-BE" dirty="0" err="1" smtClean="0">
                <a:solidFill>
                  <a:srgbClr val="FFC000"/>
                </a:solidFill>
              </a:rPr>
              <a:t>Confirmed</a:t>
            </a:r>
            <a:r>
              <a:rPr lang="fr-BE" dirty="0" smtClean="0">
                <a:solidFill>
                  <a:srgbClr val="FFC000"/>
                </a:solidFill>
              </a:rPr>
              <a:t> sources of </a:t>
            </a:r>
            <a:r>
              <a:rPr lang="fr-BE" dirty="0" err="1" smtClean="0">
                <a:solidFill>
                  <a:srgbClr val="FFC000"/>
                </a:solidFill>
              </a:rPr>
              <a:t>financing</a:t>
            </a:r>
            <a:r>
              <a:rPr lang="fr-BE" dirty="0" smtClean="0">
                <a:solidFill>
                  <a:srgbClr val="FFC000"/>
                </a:solidFill>
              </a:rPr>
              <a:t> …’ but </a:t>
            </a:r>
            <a:r>
              <a:rPr lang="fr-BE" b="1" dirty="0" smtClean="0">
                <a:solidFill>
                  <a:srgbClr val="FFC000"/>
                </a:solidFill>
              </a:rPr>
              <a:t>CAN</a:t>
            </a:r>
            <a:r>
              <a:rPr lang="fr-BE" dirty="0" smtClean="0">
                <a:solidFill>
                  <a:srgbClr val="FFC000"/>
                </a:solidFill>
              </a:rPr>
              <a:t> go in the </a:t>
            </a:r>
            <a:r>
              <a:rPr lang="fr-BE" dirty="0" err="1" smtClean="0">
                <a:solidFill>
                  <a:srgbClr val="FFC000"/>
                </a:solidFill>
              </a:rPr>
              <a:t>annex</a:t>
            </a:r>
            <a:r>
              <a:rPr lang="fr-BE" dirty="0" smtClean="0">
                <a:solidFill>
                  <a:srgbClr val="FFC000"/>
                </a:solidFill>
              </a:rPr>
              <a:t> ‘</a:t>
            </a:r>
            <a:r>
              <a:rPr lang="fr-BE" dirty="0" err="1" smtClean="0">
                <a:solidFill>
                  <a:srgbClr val="FFC000"/>
                </a:solidFill>
              </a:rPr>
              <a:t>Letters</a:t>
            </a:r>
            <a:r>
              <a:rPr lang="fr-BE" dirty="0" smtClean="0">
                <a:solidFill>
                  <a:srgbClr val="FFC000"/>
                </a:solidFill>
              </a:rPr>
              <a:t> of </a:t>
            </a:r>
            <a:r>
              <a:rPr lang="fr-BE" dirty="0" err="1" smtClean="0">
                <a:solidFill>
                  <a:srgbClr val="FFC000"/>
                </a:solidFill>
              </a:rPr>
              <a:t>intent</a:t>
            </a:r>
            <a:r>
              <a:rPr lang="fr-BE" dirty="0" smtClean="0">
                <a:solidFill>
                  <a:srgbClr val="FFC000"/>
                </a:solidFill>
              </a:rPr>
              <a:t> for distribution’</a:t>
            </a:r>
            <a:endParaRPr lang="fr-BE" dirty="0">
              <a:solidFill>
                <a:srgbClr val="FFC000"/>
              </a:solidFill>
            </a:endParaRPr>
          </a:p>
          <a:p>
            <a:pPr>
              <a:spcBef>
                <a:spcPts val="600"/>
              </a:spcBef>
              <a:spcAft>
                <a:spcPts val="600"/>
              </a:spcAft>
            </a:pPr>
            <a:r>
              <a:rPr lang="fr-BE" sz="2200" b="1" dirty="0" err="1" smtClean="0"/>
              <a:t>Accepted</a:t>
            </a:r>
            <a:r>
              <a:rPr lang="fr-BE" sz="2200" b="1" dirty="0" smtClean="0"/>
              <a:t>: </a:t>
            </a:r>
            <a:r>
              <a:rPr lang="fr-BE" sz="2200" dirty="0" err="1" smtClean="0"/>
              <a:t>signed</a:t>
            </a:r>
            <a:r>
              <a:rPr lang="fr-BE" sz="2200" dirty="0" smtClean="0"/>
              <a:t> </a:t>
            </a:r>
            <a:r>
              <a:rPr lang="fr-BE" sz="2200" dirty="0"/>
              <a:t>binding </a:t>
            </a:r>
            <a:r>
              <a:rPr lang="fr-BE" sz="2200" dirty="0" smtClean="0"/>
              <a:t>LOC </a:t>
            </a:r>
            <a:r>
              <a:rPr lang="fr-BE" sz="2200" dirty="0" err="1" smtClean="0"/>
              <a:t>with</a:t>
            </a:r>
            <a:r>
              <a:rPr lang="fr-BE" sz="2200" dirty="0" smtClean="0"/>
              <a:t> </a:t>
            </a:r>
            <a:r>
              <a:rPr lang="fr-BE" sz="2200" dirty="0" err="1" smtClean="0"/>
              <a:t>required</a:t>
            </a:r>
            <a:r>
              <a:rPr lang="fr-BE" sz="2200" dirty="0" smtClean="0"/>
              <a:t> </a:t>
            </a:r>
            <a:r>
              <a:rPr lang="fr-BE" sz="2200" dirty="0" err="1" smtClean="0"/>
              <a:t>elements</a:t>
            </a:r>
            <a:r>
              <a:rPr lang="fr-BE" sz="2200" dirty="0" smtClean="0"/>
              <a:t> </a:t>
            </a:r>
            <a:r>
              <a:rPr lang="fr-BE" sz="2200" b="1" dirty="0" err="1" smtClean="0"/>
              <a:t>only</a:t>
            </a:r>
            <a:r>
              <a:rPr lang="fr-BE" sz="2200" dirty="0" smtClean="0"/>
              <a:t> </a:t>
            </a:r>
            <a:r>
              <a:rPr lang="fr-BE" sz="2200" dirty="0" err="1" smtClean="0"/>
              <a:t>subject</a:t>
            </a:r>
            <a:r>
              <a:rPr lang="fr-BE" sz="2200" dirty="0" smtClean="0"/>
              <a:t> to signature of a full agreement</a:t>
            </a:r>
            <a:endParaRPr lang="fr-BE" sz="2200" dirty="0"/>
          </a:p>
          <a:p>
            <a:pPr lvl="1">
              <a:spcBef>
                <a:spcPts val="600"/>
              </a:spcBef>
              <a:spcAft>
                <a:spcPts val="600"/>
              </a:spcAft>
            </a:pPr>
            <a:endParaRPr lang="fr-BE" sz="1800" dirty="0" smtClean="0"/>
          </a:p>
          <a:p>
            <a:pPr lvl="1">
              <a:spcBef>
                <a:spcPts val="600"/>
              </a:spcBef>
              <a:spcAft>
                <a:spcPts val="600"/>
              </a:spcAft>
            </a:pPr>
            <a:endParaRPr lang="fr-BE" sz="1800" dirty="0"/>
          </a:p>
        </p:txBody>
      </p:sp>
      <p:sp>
        <p:nvSpPr>
          <p:cNvPr id="3" name="Title 2"/>
          <p:cNvSpPr>
            <a:spLocks noGrp="1"/>
          </p:cNvSpPr>
          <p:nvPr>
            <p:ph type="title"/>
          </p:nvPr>
        </p:nvSpPr>
        <p:spPr>
          <a:xfrm>
            <a:off x="970721" y="482860"/>
            <a:ext cx="10991943" cy="782357"/>
          </a:xfrm>
        </p:spPr>
        <p:txBody>
          <a:bodyPr/>
          <a:lstStyle/>
          <a:p>
            <a:r>
              <a:rPr lang="fr-BE" dirty="0" err="1"/>
              <a:t>Frequent</a:t>
            </a:r>
            <a:r>
              <a:rPr lang="fr-BE" dirty="0"/>
              <a:t> </a:t>
            </a:r>
            <a:r>
              <a:rPr lang="fr-BE" dirty="0" err="1"/>
              <a:t>errors</a:t>
            </a:r>
            <a:r>
              <a:rPr lang="fr-BE" dirty="0"/>
              <a:t> </a:t>
            </a:r>
            <a:r>
              <a:rPr lang="fr-BE" dirty="0" err="1"/>
              <a:t>related</a:t>
            </a:r>
            <a:r>
              <a:rPr lang="fr-BE" dirty="0"/>
              <a:t> to </a:t>
            </a:r>
            <a:r>
              <a:rPr lang="fr-BE" dirty="0" err="1"/>
              <a:t>eligibility</a:t>
            </a:r>
            <a:r>
              <a:rPr lang="fr-BE" dirty="0"/>
              <a:t> </a:t>
            </a:r>
            <a:r>
              <a:rPr lang="fr-BE" dirty="0" err="1"/>
              <a:t>criteria</a:t>
            </a:r>
            <a:endParaRPr lang="en-GB" dirty="0"/>
          </a:p>
        </p:txBody>
      </p:sp>
      <p:sp>
        <p:nvSpPr>
          <p:cNvPr id="8" name="Title 2"/>
          <p:cNvSpPr txBox="1">
            <a:spLocks/>
          </p:cNvSpPr>
          <p:nvPr/>
        </p:nvSpPr>
        <p:spPr>
          <a:xfrm>
            <a:off x="619432" y="5556738"/>
            <a:ext cx="9222658" cy="1053689"/>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better</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this</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is</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respected</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quicker</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evaluation</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quicker</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decision</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a:t>
            </a:r>
            <a:endParaRPr kumimoji="0" lang="en-GB" sz="3200" b="0"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3933089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07958"/>
            <a:ext cx="10905699" cy="4199571"/>
          </a:xfrm>
        </p:spPr>
        <p:txBody>
          <a:bodyPr/>
          <a:lstStyle/>
          <a:p>
            <a:pPr>
              <a:spcAft>
                <a:spcPts val="600"/>
              </a:spcAft>
            </a:pPr>
            <a:r>
              <a:rPr lang="fr-BE" sz="2800" dirty="0" err="1" smtClean="0"/>
              <a:t>Confirmed</a:t>
            </a:r>
            <a:r>
              <a:rPr lang="fr-BE" sz="2800" dirty="0" smtClean="0"/>
              <a:t> </a:t>
            </a:r>
            <a:r>
              <a:rPr lang="fr-BE" sz="2800" dirty="0" err="1" smtClean="0"/>
              <a:t>involvement</a:t>
            </a:r>
            <a:r>
              <a:rPr lang="fr-BE" sz="2800" dirty="0" smtClean="0"/>
              <a:t> </a:t>
            </a:r>
            <a:r>
              <a:rPr lang="fr-BE" sz="2800" dirty="0"/>
              <a:t>of </a:t>
            </a:r>
            <a:r>
              <a:rPr lang="fr-BE" sz="2800" dirty="0" smtClean="0"/>
              <a:t>min. 2 </a:t>
            </a:r>
            <a:r>
              <a:rPr lang="fr-BE" sz="2800" dirty="0" err="1" smtClean="0"/>
              <a:t>broadcasting</a:t>
            </a:r>
            <a:r>
              <a:rPr lang="fr-BE" sz="2800" dirty="0" smtClean="0"/>
              <a:t> </a:t>
            </a:r>
            <a:r>
              <a:rPr lang="fr-BE" sz="2800" dirty="0"/>
              <a:t>(</a:t>
            </a:r>
            <a:r>
              <a:rPr lang="fr-BE" sz="2800" dirty="0" err="1"/>
              <a:t>linear</a:t>
            </a:r>
            <a:r>
              <a:rPr lang="fr-BE" sz="2800" dirty="0"/>
              <a:t> and non-</a:t>
            </a:r>
            <a:r>
              <a:rPr lang="fr-BE" sz="2800" dirty="0" err="1"/>
              <a:t>linear</a:t>
            </a:r>
            <a:r>
              <a:rPr lang="fr-BE" sz="2800" dirty="0"/>
              <a:t>) </a:t>
            </a:r>
            <a:r>
              <a:rPr lang="fr-BE" sz="2800" dirty="0" err="1" smtClean="0"/>
              <a:t>companies</a:t>
            </a:r>
            <a:r>
              <a:rPr lang="fr-BE" sz="2800" dirty="0" smtClean="0"/>
              <a:t> </a:t>
            </a:r>
            <a:r>
              <a:rPr lang="fr-BE" sz="2800" dirty="0" err="1" smtClean="0"/>
              <a:t>from</a:t>
            </a:r>
            <a:r>
              <a:rPr lang="fr-BE" sz="2800" dirty="0" smtClean="0"/>
              <a:t> 2 MEDIA countries</a:t>
            </a:r>
            <a:endParaRPr lang="fr-BE" sz="2400" dirty="0"/>
          </a:p>
          <a:p>
            <a:pPr lvl="1">
              <a:spcAft>
                <a:spcPts val="600"/>
              </a:spcAft>
            </a:pPr>
            <a:r>
              <a:rPr lang="fr-BE" sz="2400" dirty="0" smtClean="0"/>
              <a:t>Licence </a:t>
            </a:r>
            <a:r>
              <a:rPr lang="fr-BE" sz="2400" dirty="0" err="1"/>
              <a:t>period</a:t>
            </a:r>
            <a:r>
              <a:rPr lang="fr-BE" sz="2400" dirty="0"/>
              <a:t>:</a:t>
            </a:r>
          </a:p>
          <a:p>
            <a:pPr lvl="2">
              <a:spcAft>
                <a:spcPts val="600"/>
              </a:spcAft>
            </a:pPr>
            <a:r>
              <a:rPr lang="fr-BE" sz="2200" dirty="0" err="1"/>
              <a:t>Pre-sale</a:t>
            </a:r>
            <a:r>
              <a:rPr lang="fr-BE" sz="2200" dirty="0"/>
              <a:t>: max. 7 </a:t>
            </a:r>
            <a:r>
              <a:rPr lang="fr-BE" sz="2200" dirty="0" err="1"/>
              <a:t>years</a:t>
            </a:r>
            <a:endParaRPr lang="fr-BE" sz="2200" dirty="0"/>
          </a:p>
          <a:p>
            <a:pPr lvl="2">
              <a:spcAft>
                <a:spcPts val="600"/>
              </a:spcAft>
            </a:pPr>
            <a:r>
              <a:rPr lang="fr-BE" sz="2200" dirty="0"/>
              <a:t>Co-production: max. 10 </a:t>
            </a:r>
            <a:r>
              <a:rPr lang="fr-BE" sz="2200" dirty="0" err="1"/>
              <a:t>years</a:t>
            </a:r>
            <a:endParaRPr lang="fr-BE" sz="2200" dirty="0"/>
          </a:p>
          <a:p>
            <a:pPr lvl="1">
              <a:spcAft>
                <a:spcPts val="600"/>
              </a:spcAft>
            </a:pPr>
            <a:r>
              <a:rPr lang="fr-BE" sz="2400" dirty="0" smtClean="0"/>
              <a:t>Co-production: </a:t>
            </a:r>
            <a:r>
              <a:rPr lang="fr-BE" sz="2400" dirty="0" err="1"/>
              <a:t>only</a:t>
            </a:r>
            <a:r>
              <a:rPr lang="fr-BE" sz="2400" dirty="0"/>
              <a:t> if</a:t>
            </a:r>
          </a:p>
          <a:p>
            <a:pPr lvl="2">
              <a:spcAft>
                <a:spcPts val="600"/>
              </a:spcAft>
            </a:pPr>
            <a:r>
              <a:rPr lang="fr-BE" sz="2200" dirty="0" err="1"/>
              <a:t>financial</a:t>
            </a:r>
            <a:r>
              <a:rPr lang="fr-BE" sz="2200" dirty="0"/>
              <a:t> </a:t>
            </a:r>
            <a:r>
              <a:rPr lang="fr-BE" sz="2200" dirty="0" err="1"/>
              <a:t>investment</a:t>
            </a:r>
            <a:r>
              <a:rPr lang="fr-BE" sz="2200" dirty="0"/>
              <a:t> </a:t>
            </a:r>
            <a:r>
              <a:rPr lang="fr-BE" sz="2200" dirty="0" err="1"/>
              <a:t>higher</a:t>
            </a:r>
            <a:r>
              <a:rPr lang="fr-BE" sz="2200" dirty="0"/>
              <a:t> </a:t>
            </a:r>
            <a:r>
              <a:rPr lang="fr-BE" sz="2200" dirty="0" err="1"/>
              <a:t>than</a:t>
            </a:r>
            <a:r>
              <a:rPr lang="fr-BE" sz="2200" dirty="0"/>
              <a:t> </a:t>
            </a:r>
            <a:r>
              <a:rPr lang="fr-BE" sz="2200" dirty="0" err="1"/>
              <a:t>average</a:t>
            </a:r>
            <a:r>
              <a:rPr lang="fr-BE" sz="2200" dirty="0"/>
              <a:t> </a:t>
            </a:r>
            <a:r>
              <a:rPr lang="fr-BE" sz="2200" dirty="0" err="1"/>
              <a:t>investment</a:t>
            </a:r>
            <a:r>
              <a:rPr lang="fr-BE" sz="2200" dirty="0"/>
              <a:t> of </a:t>
            </a:r>
            <a:r>
              <a:rPr lang="fr-BE" sz="2200" dirty="0" err="1"/>
              <a:t>other</a:t>
            </a:r>
            <a:r>
              <a:rPr lang="fr-BE" sz="2200" dirty="0"/>
              <a:t> </a:t>
            </a:r>
            <a:r>
              <a:rPr lang="fr-BE" sz="2200" dirty="0" err="1"/>
              <a:t>partners</a:t>
            </a:r>
            <a:endParaRPr lang="fr-BE" sz="2200" dirty="0"/>
          </a:p>
          <a:p>
            <a:pPr lvl="2">
              <a:spcAft>
                <a:spcPts val="600"/>
              </a:spcAft>
            </a:pPr>
            <a:r>
              <a:rPr lang="fr-BE" sz="2200" dirty="0" err="1"/>
              <a:t>involved</a:t>
            </a:r>
            <a:r>
              <a:rPr lang="fr-BE" sz="2200" dirty="0"/>
              <a:t> in organisation and </a:t>
            </a:r>
            <a:r>
              <a:rPr lang="fr-BE" sz="2200" dirty="0" err="1"/>
              <a:t>economic</a:t>
            </a:r>
            <a:r>
              <a:rPr lang="fr-BE" sz="2200" dirty="0"/>
              <a:t> handling</a:t>
            </a:r>
          </a:p>
          <a:p>
            <a:pPr lvl="2"/>
            <a:endParaRPr lang="fr-BE" sz="2200"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sp>
        <p:nvSpPr>
          <p:cNvPr id="4" name="Title 2"/>
          <p:cNvSpPr txBox="1">
            <a:spLocks/>
          </p:cNvSpPr>
          <p:nvPr/>
        </p:nvSpPr>
        <p:spPr>
          <a:xfrm>
            <a:off x="6228522" y="2788825"/>
            <a:ext cx="4862317" cy="1053689"/>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Must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be</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respected</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by ALL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broadcasters</a:t>
            </a:r>
            <a:endParaRPr kumimoji="0" lang="en-GB" sz="3200" b="0"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4005230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39332"/>
            <a:ext cx="10905699" cy="4268197"/>
          </a:xfrm>
        </p:spPr>
        <p:txBody>
          <a:bodyPr/>
          <a:lstStyle/>
          <a:p>
            <a:pPr>
              <a:spcAft>
                <a:spcPts val="600"/>
              </a:spcAft>
            </a:pPr>
            <a:r>
              <a:rPr lang="fr-BE" b="1" dirty="0" smtClean="0">
                <a:solidFill>
                  <a:srgbClr val="1E858B"/>
                </a:solidFill>
              </a:rPr>
              <a:t>Maximum licence </a:t>
            </a:r>
            <a:r>
              <a:rPr lang="fr-BE" b="1" dirty="0" err="1" smtClean="0">
                <a:solidFill>
                  <a:srgbClr val="1E858B"/>
                </a:solidFill>
              </a:rPr>
              <a:t>period</a:t>
            </a:r>
            <a:r>
              <a:rPr lang="fr-BE" b="1" dirty="0" smtClean="0">
                <a:solidFill>
                  <a:srgbClr val="1E858B"/>
                </a:solidFill>
              </a:rPr>
              <a:t> for all </a:t>
            </a:r>
            <a:r>
              <a:rPr lang="fr-BE" b="1" dirty="0" err="1" smtClean="0">
                <a:solidFill>
                  <a:srgbClr val="1E858B"/>
                </a:solidFill>
              </a:rPr>
              <a:t>broadcasters</a:t>
            </a:r>
            <a:r>
              <a:rPr lang="fr-BE" b="1" dirty="0" smtClean="0">
                <a:solidFill>
                  <a:srgbClr val="1E858B"/>
                </a:solidFill>
              </a:rPr>
              <a:t> </a:t>
            </a:r>
            <a:r>
              <a:rPr lang="fr-BE" b="1" dirty="0" err="1" smtClean="0">
                <a:solidFill>
                  <a:srgbClr val="1E858B"/>
                </a:solidFill>
              </a:rPr>
              <a:t>involved</a:t>
            </a:r>
            <a:r>
              <a:rPr lang="fr-BE" b="1" dirty="0" smtClean="0">
                <a:solidFill>
                  <a:srgbClr val="1E858B"/>
                </a:solidFill>
              </a:rPr>
              <a:t> in the production</a:t>
            </a:r>
          </a:p>
          <a:p>
            <a:pPr lvl="1">
              <a:spcAft>
                <a:spcPts val="600"/>
              </a:spcAft>
            </a:pPr>
            <a:r>
              <a:rPr lang="fr-BE" sz="2400" b="1" dirty="0" smtClean="0"/>
              <a:t>Not </a:t>
            </a:r>
            <a:r>
              <a:rPr lang="fr-BE" sz="2400" b="1" dirty="0" err="1" smtClean="0"/>
              <a:t>accepted</a:t>
            </a:r>
            <a:r>
              <a:rPr lang="fr-BE" sz="2400" b="1" dirty="0" smtClean="0"/>
              <a:t>:</a:t>
            </a:r>
            <a:endParaRPr lang="fr-BE" sz="2400" b="1" dirty="0"/>
          </a:p>
          <a:p>
            <a:pPr lvl="2">
              <a:spcAft>
                <a:spcPts val="600"/>
              </a:spcAft>
            </a:pPr>
            <a:r>
              <a:rPr lang="fr-BE" sz="2200" dirty="0" smtClean="0"/>
              <a:t>« XYZ </a:t>
            </a:r>
            <a:r>
              <a:rPr lang="fr-BE" sz="2200" dirty="0" err="1" smtClean="0"/>
              <a:t>shall</a:t>
            </a:r>
            <a:r>
              <a:rPr lang="fr-BE" sz="2200" dirty="0" smtClean="0"/>
              <a:t> have the option to </a:t>
            </a:r>
            <a:r>
              <a:rPr lang="fr-BE" sz="2200" dirty="0" err="1" smtClean="0"/>
              <a:t>relicense</a:t>
            </a:r>
            <a:r>
              <a:rPr lang="fr-BE" sz="2200" dirty="0" smtClean="0"/>
              <a:t> the </a:t>
            </a:r>
            <a:r>
              <a:rPr lang="fr-BE" sz="2200" dirty="0" err="1" smtClean="0"/>
              <a:t>contractual</a:t>
            </a:r>
            <a:r>
              <a:rPr lang="fr-BE" sz="2200" dirty="0" smtClean="0"/>
              <a:t> </a:t>
            </a:r>
            <a:r>
              <a:rPr lang="fr-BE" sz="2200" dirty="0" err="1" smtClean="0"/>
              <a:t>rights</a:t>
            </a:r>
            <a:r>
              <a:rPr lang="fr-BE" sz="2200" dirty="0" smtClean="0"/>
              <a:t> for </a:t>
            </a:r>
            <a:r>
              <a:rPr lang="fr-BE" sz="2200" dirty="0" err="1" smtClean="0"/>
              <a:t>further</a:t>
            </a:r>
            <a:r>
              <a:rPr lang="fr-BE" sz="2200" dirty="0" smtClean="0"/>
              <a:t> 10 </a:t>
            </a:r>
            <a:r>
              <a:rPr lang="fr-BE" sz="2200" dirty="0" err="1" smtClean="0"/>
              <a:t>years</a:t>
            </a:r>
            <a:r>
              <a:rPr lang="fr-BE" sz="2200" dirty="0" smtClean="0"/>
              <a:t> </a:t>
            </a:r>
            <a:r>
              <a:rPr lang="fr-BE" sz="2200" dirty="0" err="1" smtClean="0"/>
              <a:t>against</a:t>
            </a:r>
            <a:r>
              <a:rPr lang="fr-BE" sz="2200" dirty="0" smtClean="0"/>
              <a:t> </a:t>
            </a:r>
            <a:r>
              <a:rPr lang="fr-BE" sz="2200" dirty="0" err="1" smtClean="0"/>
              <a:t>payment</a:t>
            </a:r>
            <a:r>
              <a:rPr lang="fr-BE" sz="2200" dirty="0" smtClean="0"/>
              <a:t> of XXX EUR » </a:t>
            </a:r>
          </a:p>
          <a:p>
            <a:pPr lvl="2">
              <a:spcAft>
                <a:spcPts val="600"/>
              </a:spcAft>
            </a:pPr>
            <a:r>
              <a:rPr lang="fr-BE" sz="2200" dirty="0" smtClean="0"/>
              <a:t>« XYZ </a:t>
            </a:r>
            <a:r>
              <a:rPr lang="fr-BE" sz="2200" dirty="0" err="1" smtClean="0"/>
              <a:t>shall</a:t>
            </a:r>
            <a:r>
              <a:rPr lang="fr-BE" sz="2200" dirty="0" smtClean="0"/>
              <a:t> </a:t>
            </a:r>
            <a:r>
              <a:rPr lang="fr-BE" sz="2200" dirty="0" err="1" smtClean="0"/>
              <a:t>own</a:t>
            </a:r>
            <a:r>
              <a:rPr lang="fr-BE" sz="2200" dirty="0" smtClean="0"/>
              <a:t> the exploitation </a:t>
            </a:r>
            <a:r>
              <a:rPr lang="fr-BE" sz="2200" dirty="0" err="1" smtClean="0"/>
              <a:t>rights</a:t>
            </a:r>
            <a:r>
              <a:rPr lang="fr-BE" sz="2200" dirty="0" smtClean="0"/>
              <a:t> </a:t>
            </a:r>
            <a:r>
              <a:rPr lang="fr-BE" sz="2200" dirty="0" err="1" smtClean="0"/>
              <a:t>exclusively</a:t>
            </a:r>
            <a:r>
              <a:rPr lang="fr-BE" sz="2200" dirty="0" smtClean="0"/>
              <a:t> for 5 </a:t>
            </a:r>
            <a:r>
              <a:rPr lang="fr-BE" sz="2200" dirty="0" err="1" smtClean="0"/>
              <a:t>years</a:t>
            </a:r>
            <a:r>
              <a:rPr lang="fr-BE" sz="2200" dirty="0" smtClean="0"/>
              <a:t> and non-</a:t>
            </a:r>
            <a:r>
              <a:rPr lang="fr-BE" sz="2200" dirty="0" err="1" smtClean="0"/>
              <a:t>exclusively</a:t>
            </a:r>
            <a:r>
              <a:rPr lang="fr-BE" sz="2200" dirty="0" smtClean="0"/>
              <a:t> for 7 </a:t>
            </a:r>
            <a:r>
              <a:rPr lang="fr-BE" sz="2200" dirty="0" err="1" smtClean="0"/>
              <a:t>years</a:t>
            </a:r>
            <a:r>
              <a:rPr lang="fr-BE" sz="2200" dirty="0" smtClean="0"/>
              <a:t> »</a:t>
            </a:r>
          </a:p>
          <a:p>
            <a:pPr lvl="2">
              <a:spcAft>
                <a:spcPts val="600"/>
              </a:spcAft>
            </a:pPr>
            <a:r>
              <a:rPr lang="fr-BE" sz="2200" dirty="0" smtClean="0"/>
              <a:t>«the exploitation </a:t>
            </a:r>
            <a:r>
              <a:rPr lang="fr-BE" sz="2200" dirty="0" err="1" smtClean="0"/>
              <a:t>rights</a:t>
            </a:r>
            <a:r>
              <a:rPr lang="fr-BE" sz="2200" dirty="0" smtClean="0"/>
              <a:t> are </a:t>
            </a:r>
            <a:r>
              <a:rPr lang="fr-BE" sz="2200" dirty="0" err="1" smtClean="0"/>
              <a:t>granted</a:t>
            </a:r>
            <a:r>
              <a:rPr lang="fr-BE" sz="2200" dirty="0" smtClean="0"/>
              <a:t> for an </a:t>
            </a:r>
            <a:r>
              <a:rPr lang="fr-BE" sz="2200" dirty="0" err="1" smtClean="0"/>
              <a:t>indefinite</a:t>
            </a:r>
            <a:r>
              <a:rPr lang="fr-BE" sz="2200" dirty="0" smtClean="0"/>
              <a:t> </a:t>
            </a:r>
            <a:r>
              <a:rPr lang="fr-BE" sz="2200" dirty="0" err="1" smtClean="0"/>
              <a:t>period</a:t>
            </a:r>
            <a:r>
              <a:rPr lang="fr-BE" sz="2200" dirty="0" smtClean="0"/>
              <a:t> » </a:t>
            </a:r>
          </a:p>
          <a:p>
            <a:pPr lvl="2">
              <a:spcAft>
                <a:spcPts val="600"/>
              </a:spcAft>
            </a:pPr>
            <a:r>
              <a:rPr lang="fr-BE" sz="2200" dirty="0" smtClean="0"/>
              <a:t>«the </a:t>
            </a:r>
            <a:r>
              <a:rPr lang="fr-BE" sz="2200" dirty="0" err="1" smtClean="0"/>
              <a:t>linear</a:t>
            </a:r>
            <a:r>
              <a:rPr lang="fr-BE" sz="2200" dirty="0" smtClean="0"/>
              <a:t> </a:t>
            </a:r>
            <a:r>
              <a:rPr lang="fr-BE" sz="2200" dirty="0" err="1" smtClean="0"/>
              <a:t>broadcasting</a:t>
            </a:r>
            <a:r>
              <a:rPr lang="fr-BE" sz="2200" dirty="0" smtClean="0"/>
              <a:t> </a:t>
            </a:r>
            <a:r>
              <a:rPr lang="fr-BE" sz="2200" dirty="0" err="1" smtClean="0"/>
              <a:t>rights</a:t>
            </a:r>
            <a:r>
              <a:rPr lang="fr-BE" sz="2200" dirty="0" smtClean="0"/>
              <a:t> </a:t>
            </a:r>
            <a:r>
              <a:rPr lang="fr-BE" sz="2200" dirty="0" err="1" smtClean="0"/>
              <a:t>will</a:t>
            </a:r>
            <a:r>
              <a:rPr lang="fr-BE" sz="2200" dirty="0" smtClean="0"/>
              <a:t> </a:t>
            </a:r>
            <a:r>
              <a:rPr lang="fr-BE" sz="2200" dirty="0" err="1" smtClean="0"/>
              <a:t>be</a:t>
            </a:r>
            <a:r>
              <a:rPr lang="fr-BE" sz="2200" dirty="0" smtClean="0"/>
              <a:t> </a:t>
            </a:r>
            <a:r>
              <a:rPr lang="fr-BE" sz="2200" dirty="0" err="1" smtClean="0"/>
              <a:t>acquired</a:t>
            </a:r>
            <a:r>
              <a:rPr lang="fr-BE" sz="2200" dirty="0" smtClean="0"/>
              <a:t> for 5 </a:t>
            </a:r>
            <a:r>
              <a:rPr lang="fr-BE" sz="2200" dirty="0" err="1" smtClean="0"/>
              <a:t>years</a:t>
            </a:r>
            <a:r>
              <a:rPr lang="fr-BE" sz="2200" dirty="0" smtClean="0"/>
              <a:t> as a minimum » (</a:t>
            </a:r>
            <a:r>
              <a:rPr lang="fr-BE" sz="2200" dirty="0" err="1" smtClean="0"/>
              <a:t>without</a:t>
            </a:r>
            <a:r>
              <a:rPr lang="fr-BE" sz="2200" dirty="0" smtClean="0"/>
              <a:t> </a:t>
            </a:r>
            <a:r>
              <a:rPr lang="fr-BE" sz="2200" dirty="0" err="1" smtClean="0"/>
              <a:t>stating</a:t>
            </a:r>
            <a:r>
              <a:rPr lang="fr-BE" sz="2200" dirty="0" smtClean="0"/>
              <a:t> the maximum) </a:t>
            </a:r>
            <a:endParaRPr lang="fr-BE" sz="2200" dirty="0"/>
          </a:p>
          <a:p>
            <a:pPr lvl="2"/>
            <a:endParaRPr lang="fr-BE" sz="2200" dirty="0"/>
          </a:p>
        </p:txBody>
      </p:sp>
      <p:sp>
        <p:nvSpPr>
          <p:cNvPr id="3" name="Title 2"/>
          <p:cNvSpPr>
            <a:spLocks noGrp="1"/>
          </p:cNvSpPr>
          <p:nvPr>
            <p:ph type="title"/>
          </p:nvPr>
        </p:nvSpPr>
        <p:spPr>
          <a:xfrm>
            <a:off x="970721" y="482860"/>
            <a:ext cx="11035011" cy="782357"/>
          </a:xfrm>
        </p:spPr>
        <p:txBody>
          <a:bodyPr/>
          <a:lstStyle/>
          <a:p>
            <a:r>
              <a:rPr lang="fr-BE" dirty="0" err="1"/>
              <a:t>Frequent</a:t>
            </a:r>
            <a:r>
              <a:rPr lang="fr-BE" dirty="0"/>
              <a:t> </a:t>
            </a:r>
            <a:r>
              <a:rPr lang="fr-BE" dirty="0" err="1"/>
              <a:t>errors</a:t>
            </a:r>
            <a:r>
              <a:rPr lang="fr-BE" dirty="0"/>
              <a:t> </a:t>
            </a:r>
            <a:r>
              <a:rPr lang="fr-BE" dirty="0" err="1"/>
              <a:t>related</a:t>
            </a:r>
            <a:r>
              <a:rPr lang="fr-BE" dirty="0"/>
              <a:t> to </a:t>
            </a:r>
            <a:r>
              <a:rPr lang="fr-BE" dirty="0" err="1"/>
              <a:t>eligibility</a:t>
            </a:r>
            <a:r>
              <a:rPr lang="fr-BE" dirty="0"/>
              <a:t> </a:t>
            </a:r>
            <a:r>
              <a:rPr lang="fr-BE" dirty="0" err="1"/>
              <a:t>criteria</a:t>
            </a:r>
            <a:endParaRPr lang="en-GB" dirty="0"/>
          </a:p>
        </p:txBody>
      </p:sp>
    </p:spTree>
    <p:extLst>
      <p:ext uri="{BB962C8B-B14F-4D97-AF65-F5344CB8AC3E}">
        <p14:creationId xmlns:p14="http://schemas.microsoft.com/office/powerpoint/2010/main" val="13331174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07958"/>
            <a:ext cx="10905699" cy="4199571"/>
          </a:xfrm>
        </p:spPr>
        <p:txBody>
          <a:bodyPr/>
          <a:lstStyle/>
          <a:p>
            <a:pPr>
              <a:spcAft>
                <a:spcPts val="600"/>
              </a:spcAft>
            </a:pPr>
            <a:r>
              <a:rPr lang="fr-BE" sz="2800" dirty="0"/>
              <a:t>Min. 40% of </a:t>
            </a:r>
            <a:r>
              <a:rPr lang="fr-BE" sz="2800" dirty="0" err="1"/>
              <a:t>financing</a:t>
            </a:r>
            <a:r>
              <a:rPr lang="fr-BE" sz="2800" dirty="0"/>
              <a:t> </a:t>
            </a:r>
            <a:r>
              <a:rPr lang="fr-BE" sz="2800" dirty="0" err="1"/>
              <a:t>guaranteed</a:t>
            </a:r>
            <a:r>
              <a:rPr lang="fr-BE" sz="2800" dirty="0"/>
              <a:t> </a:t>
            </a:r>
            <a:r>
              <a:rPr lang="fr-BE" sz="2800" dirty="0" err="1"/>
              <a:t>from</a:t>
            </a:r>
            <a:r>
              <a:rPr lang="fr-BE" sz="2800" dirty="0"/>
              <a:t> </a:t>
            </a:r>
            <a:r>
              <a:rPr lang="fr-BE" sz="2800" dirty="0" err="1"/>
              <a:t>third</a:t>
            </a:r>
            <a:r>
              <a:rPr lang="fr-BE" sz="2800" dirty="0"/>
              <a:t> party sources:</a:t>
            </a:r>
          </a:p>
          <a:p>
            <a:pPr lvl="1">
              <a:spcAft>
                <a:spcPts val="600"/>
              </a:spcAft>
            </a:pPr>
            <a:r>
              <a:rPr lang="fr-BE" sz="2400" dirty="0" err="1"/>
              <a:t>Supported</a:t>
            </a:r>
            <a:r>
              <a:rPr lang="fr-BE" sz="2400" dirty="0"/>
              <a:t> by </a:t>
            </a:r>
            <a:r>
              <a:rPr lang="fr-BE" sz="2400" dirty="0" err="1"/>
              <a:t>signed</a:t>
            </a:r>
            <a:r>
              <a:rPr lang="fr-BE" sz="2400" dirty="0"/>
              <a:t> </a:t>
            </a:r>
            <a:r>
              <a:rPr lang="fr-BE" sz="2400" b="1" dirty="0"/>
              <a:t>binding</a:t>
            </a:r>
            <a:r>
              <a:rPr lang="fr-BE" sz="2400" dirty="0"/>
              <a:t> </a:t>
            </a:r>
            <a:r>
              <a:rPr lang="fr-BE" sz="2400" dirty="0" smtClean="0"/>
              <a:t>LOC, </a:t>
            </a:r>
            <a:r>
              <a:rPr lang="fr-BE" sz="2400" dirty="0" err="1" smtClean="0"/>
              <a:t>mentioning</a:t>
            </a:r>
            <a:r>
              <a:rPr lang="fr-BE" sz="2400" dirty="0" smtClean="0"/>
              <a:t>:</a:t>
            </a:r>
          </a:p>
          <a:p>
            <a:pPr lvl="2">
              <a:spcAft>
                <a:spcPts val="600"/>
              </a:spcAft>
            </a:pPr>
            <a:r>
              <a:rPr lang="fr-BE" sz="2200" dirty="0" err="1" smtClean="0"/>
              <a:t>amount</a:t>
            </a:r>
            <a:r>
              <a:rPr lang="fr-BE" sz="2200" dirty="0" smtClean="0"/>
              <a:t> of </a:t>
            </a:r>
            <a:r>
              <a:rPr lang="fr-BE" sz="2200" dirty="0" err="1" smtClean="0"/>
              <a:t>financial</a:t>
            </a:r>
            <a:r>
              <a:rPr lang="fr-BE" sz="2200" dirty="0" smtClean="0"/>
              <a:t> contribution</a:t>
            </a:r>
          </a:p>
          <a:p>
            <a:pPr lvl="2">
              <a:spcAft>
                <a:spcPts val="600"/>
              </a:spcAft>
            </a:pPr>
            <a:r>
              <a:rPr lang="fr-BE" sz="2200" dirty="0" smtClean="0"/>
              <a:t>nature of the </a:t>
            </a:r>
            <a:r>
              <a:rPr lang="fr-BE" sz="2200" dirty="0" err="1" smtClean="0"/>
              <a:t>rights</a:t>
            </a:r>
            <a:r>
              <a:rPr lang="fr-BE" sz="2200" dirty="0" smtClean="0"/>
              <a:t> </a:t>
            </a:r>
            <a:r>
              <a:rPr lang="fr-BE" sz="2200" dirty="0" err="1" smtClean="0"/>
              <a:t>sold</a:t>
            </a:r>
            <a:endParaRPr lang="fr-BE" sz="2200" dirty="0" smtClean="0"/>
          </a:p>
          <a:p>
            <a:pPr lvl="2">
              <a:spcAft>
                <a:spcPts val="600"/>
              </a:spcAft>
            </a:pPr>
            <a:r>
              <a:rPr lang="fr-BE" sz="2200" dirty="0" smtClean="0"/>
              <a:t>licence </a:t>
            </a:r>
            <a:r>
              <a:rPr lang="fr-BE" sz="2200" dirty="0" err="1" smtClean="0"/>
              <a:t>period</a:t>
            </a:r>
            <a:endParaRPr lang="fr-BE" sz="2200" dirty="0"/>
          </a:p>
          <a:p>
            <a:pPr lvl="1">
              <a:spcAft>
                <a:spcPts val="600"/>
              </a:spcAft>
            </a:pPr>
            <a:r>
              <a:rPr lang="fr-BE" sz="2400" dirty="0" err="1"/>
              <a:t>Broadcasters</a:t>
            </a:r>
            <a:r>
              <a:rPr lang="fr-BE" sz="2400" dirty="0"/>
              <a:t>, </a:t>
            </a:r>
            <a:r>
              <a:rPr lang="fr-BE" sz="2400" dirty="0" err="1"/>
              <a:t>distributors</a:t>
            </a:r>
            <a:r>
              <a:rPr lang="fr-BE" sz="2400" dirty="0"/>
              <a:t>, </a:t>
            </a:r>
            <a:r>
              <a:rPr lang="fr-BE" sz="2400" dirty="0" err="1"/>
              <a:t>funds</a:t>
            </a:r>
            <a:r>
              <a:rPr lang="fr-BE" sz="2400" dirty="0"/>
              <a:t> and </a:t>
            </a:r>
            <a:r>
              <a:rPr lang="fr-BE" sz="2400" dirty="0" err="1"/>
              <a:t>equity</a:t>
            </a:r>
            <a:r>
              <a:rPr lang="fr-BE" sz="2400" dirty="0"/>
              <a:t> </a:t>
            </a:r>
            <a:r>
              <a:rPr lang="fr-BE" sz="2400" dirty="0" err="1"/>
              <a:t>investors</a:t>
            </a:r>
            <a:endParaRPr lang="fr-BE" sz="2400" dirty="0"/>
          </a:p>
          <a:p>
            <a:pPr lvl="1">
              <a:spcAft>
                <a:spcPts val="600"/>
              </a:spcAft>
            </a:pPr>
            <a:r>
              <a:rPr lang="fr-BE" sz="2400" dirty="0" err="1"/>
              <a:t>Tax</a:t>
            </a:r>
            <a:r>
              <a:rPr lang="fr-BE" sz="2400" dirty="0"/>
              <a:t> </a:t>
            </a:r>
            <a:r>
              <a:rPr lang="fr-BE" sz="2400" dirty="0" err="1"/>
              <a:t>shelter</a:t>
            </a:r>
            <a:r>
              <a:rPr lang="fr-BE" sz="2400" dirty="0"/>
              <a:t>: </a:t>
            </a:r>
            <a:r>
              <a:rPr lang="fr-BE" sz="2400" dirty="0" err="1"/>
              <a:t>acccepted</a:t>
            </a:r>
            <a:r>
              <a:rPr lang="fr-BE" sz="2400" dirty="0"/>
              <a:t> if </a:t>
            </a:r>
            <a:r>
              <a:rPr lang="fr-BE" sz="2400" dirty="0" err="1"/>
              <a:t>confirmed</a:t>
            </a:r>
            <a:r>
              <a:rPr lang="fr-BE" sz="2400" dirty="0"/>
              <a:t> by </a:t>
            </a:r>
            <a:r>
              <a:rPr lang="fr-BE" sz="2400" dirty="0" err="1"/>
              <a:t>supporting</a:t>
            </a:r>
            <a:r>
              <a:rPr lang="fr-BE" sz="2400" dirty="0"/>
              <a:t> documents </a:t>
            </a:r>
            <a:r>
              <a:rPr lang="fr-BE" sz="2400" dirty="0" err="1"/>
              <a:t>from</a:t>
            </a:r>
            <a:r>
              <a:rPr lang="fr-BE" sz="2400" dirty="0"/>
              <a:t> the </a:t>
            </a:r>
            <a:r>
              <a:rPr lang="fr-BE" sz="2400" dirty="0" err="1"/>
              <a:t>competent</a:t>
            </a:r>
            <a:r>
              <a:rPr lang="fr-BE" sz="2400" dirty="0"/>
              <a:t> bodies</a:t>
            </a:r>
          </a:p>
          <a:p>
            <a:pPr lvl="1">
              <a:spcAft>
                <a:spcPts val="600"/>
              </a:spcAft>
            </a:pPr>
            <a:r>
              <a:rPr lang="fr-BE" sz="2400" dirty="0"/>
              <a:t>NOT: </a:t>
            </a:r>
            <a:r>
              <a:rPr lang="fr-BE" sz="2400" dirty="0" err="1"/>
              <a:t>producer’s</a:t>
            </a:r>
            <a:r>
              <a:rPr lang="fr-BE" sz="2400" dirty="0"/>
              <a:t> and </a:t>
            </a:r>
            <a:r>
              <a:rPr lang="fr-BE" sz="2400" dirty="0" err="1"/>
              <a:t>co-producers</a:t>
            </a:r>
            <a:r>
              <a:rPr lang="fr-BE" sz="2400" dirty="0"/>
              <a:t>’ </a:t>
            </a:r>
            <a:r>
              <a:rPr lang="fr-BE" sz="2400" dirty="0" err="1"/>
              <a:t>own</a:t>
            </a:r>
            <a:r>
              <a:rPr lang="fr-BE" sz="2400" dirty="0"/>
              <a:t> </a:t>
            </a:r>
            <a:r>
              <a:rPr lang="fr-BE" sz="2400" dirty="0" err="1"/>
              <a:t>investment</a:t>
            </a:r>
            <a:endParaRPr lang="fr-BE" sz="2400" dirty="0"/>
          </a:p>
          <a:p>
            <a:pPr lvl="1">
              <a:spcAft>
                <a:spcPts val="600"/>
              </a:spcAft>
            </a:pPr>
            <a:r>
              <a:rPr lang="fr-BE" sz="2400" dirty="0"/>
              <a:t>NOT: MEDIA </a:t>
            </a:r>
            <a:r>
              <a:rPr lang="fr-BE" sz="2400" dirty="0" err="1" smtClean="0"/>
              <a:t>grant</a:t>
            </a:r>
            <a:endParaRPr lang="fr-BE" sz="2400"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sp>
        <p:nvSpPr>
          <p:cNvPr id="4" name="Title 2"/>
          <p:cNvSpPr txBox="1">
            <a:spLocks/>
          </p:cNvSpPr>
          <p:nvPr/>
        </p:nvSpPr>
        <p:spPr>
          <a:xfrm>
            <a:off x="6291048" y="2689971"/>
            <a:ext cx="5361373" cy="1053689"/>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If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any</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aspect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is</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missing</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sym typeface="Wingdings" panose="05000000000000000000" pitchFamily="2" charset="2"/>
              </a:rPr>
              <a:t>removed</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sym typeface="Wingdings" panose="05000000000000000000" pitchFamily="2" charset="2"/>
              </a:rPr>
              <a:t>from</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sym typeface="Wingdings" panose="05000000000000000000" pitchFamily="2" charset="2"/>
              </a:rPr>
              <a:t>financing</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plan</a:t>
            </a:r>
            <a:endParaRPr kumimoji="0" lang="en-GB" sz="3200" b="0"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2801564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07958"/>
            <a:ext cx="10905699" cy="4199571"/>
          </a:xfrm>
        </p:spPr>
        <p:txBody>
          <a:bodyPr/>
          <a:lstStyle/>
          <a:p>
            <a:pPr>
              <a:spcAft>
                <a:spcPts val="600"/>
              </a:spcAft>
            </a:pPr>
            <a:r>
              <a:rPr lang="fr-BE" sz="2800" dirty="0" smtClean="0"/>
              <a:t>Co-production </a:t>
            </a:r>
            <a:r>
              <a:rPr lang="fr-BE" sz="2800" dirty="0" err="1" smtClean="0"/>
              <a:t>with</a:t>
            </a:r>
            <a:r>
              <a:rPr lang="fr-BE" sz="2800" dirty="0" smtClean="0"/>
              <a:t> </a:t>
            </a:r>
            <a:r>
              <a:rPr lang="fr-BE" sz="2800" dirty="0" err="1" smtClean="0"/>
              <a:t>other</a:t>
            </a:r>
            <a:r>
              <a:rPr lang="fr-BE" sz="2800" dirty="0" smtClean="0"/>
              <a:t> production </a:t>
            </a:r>
            <a:r>
              <a:rPr lang="fr-BE" sz="2800" dirty="0" err="1" smtClean="0"/>
              <a:t>companies</a:t>
            </a:r>
            <a:r>
              <a:rPr lang="fr-BE" sz="2800" dirty="0" smtClean="0"/>
              <a:t>: </a:t>
            </a:r>
            <a:r>
              <a:rPr lang="fr-BE" sz="2800" dirty="0" err="1"/>
              <a:t>contract</a:t>
            </a:r>
            <a:r>
              <a:rPr lang="fr-BE" sz="2800" dirty="0"/>
              <a:t> or deal-memo </a:t>
            </a:r>
            <a:r>
              <a:rPr lang="fr-BE" sz="2800" dirty="0" err="1" smtClean="0"/>
              <a:t>required</a:t>
            </a:r>
            <a:r>
              <a:rPr lang="fr-BE" sz="2800" dirty="0" smtClean="0"/>
              <a:t>, </a:t>
            </a:r>
            <a:r>
              <a:rPr lang="fr-BE" sz="2800" dirty="0" err="1" smtClean="0"/>
              <a:t>indicating</a:t>
            </a:r>
            <a:r>
              <a:rPr lang="fr-BE" sz="2800" dirty="0" smtClean="0"/>
              <a:t>:</a:t>
            </a:r>
          </a:p>
          <a:p>
            <a:pPr lvl="1">
              <a:spcAft>
                <a:spcPts val="600"/>
              </a:spcAft>
            </a:pPr>
            <a:r>
              <a:rPr lang="fr-BE" sz="2400" dirty="0" err="1" smtClean="0"/>
              <a:t>share</a:t>
            </a:r>
            <a:r>
              <a:rPr lang="fr-BE" sz="2400" dirty="0" smtClean="0"/>
              <a:t> of </a:t>
            </a:r>
            <a:r>
              <a:rPr lang="fr-BE" sz="2400" dirty="0" err="1" smtClean="0"/>
              <a:t>financing</a:t>
            </a:r>
            <a:endParaRPr lang="fr-BE" sz="2400" dirty="0" smtClean="0"/>
          </a:p>
          <a:p>
            <a:pPr lvl="1">
              <a:spcAft>
                <a:spcPts val="600"/>
              </a:spcAft>
            </a:pPr>
            <a:r>
              <a:rPr lang="fr-BE" sz="2400" dirty="0" err="1" smtClean="0"/>
              <a:t>share</a:t>
            </a:r>
            <a:r>
              <a:rPr lang="fr-BE" sz="2400" dirty="0" smtClean="0"/>
              <a:t> of </a:t>
            </a:r>
            <a:r>
              <a:rPr lang="fr-BE" sz="2400" dirty="0" err="1" smtClean="0"/>
              <a:t>rights</a:t>
            </a:r>
            <a:endParaRPr lang="fr-BE" sz="2400" dirty="0" smtClean="0"/>
          </a:p>
          <a:p>
            <a:pPr lvl="1">
              <a:spcAft>
                <a:spcPts val="600"/>
              </a:spcAft>
            </a:pPr>
            <a:r>
              <a:rPr lang="fr-BE" sz="2400" dirty="0" err="1" smtClean="0"/>
              <a:t>share</a:t>
            </a:r>
            <a:r>
              <a:rPr lang="fr-BE" sz="2400" dirty="0" smtClean="0"/>
              <a:t> of </a:t>
            </a:r>
            <a:r>
              <a:rPr lang="fr-BE" sz="2400" dirty="0" err="1" smtClean="0"/>
              <a:t>costs</a:t>
            </a:r>
            <a:endParaRPr lang="fr-BE" sz="2400" dirty="0" smtClean="0"/>
          </a:p>
          <a:p>
            <a:pPr lvl="1">
              <a:spcAft>
                <a:spcPts val="600"/>
              </a:spcAft>
            </a:pPr>
            <a:r>
              <a:rPr lang="fr-BE" sz="2400" dirty="0" err="1"/>
              <a:t>s</a:t>
            </a:r>
            <a:r>
              <a:rPr lang="fr-BE" sz="2400" dirty="0" err="1" smtClean="0"/>
              <a:t>hare</a:t>
            </a:r>
            <a:r>
              <a:rPr lang="fr-BE" sz="2400" dirty="0" smtClean="0"/>
              <a:t> of revenues</a:t>
            </a:r>
            <a:endParaRPr lang="fr-BE" sz="2400" dirty="0"/>
          </a:p>
          <a:p>
            <a:pPr>
              <a:spcAft>
                <a:spcPts val="600"/>
              </a:spcAft>
            </a:pPr>
            <a:r>
              <a:rPr lang="fr-BE" sz="2800" dirty="0"/>
              <a:t>Min. 50% of total </a:t>
            </a:r>
            <a:r>
              <a:rPr lang="fr-BE" sz="2800" dirty="0" err="1"/>
              <a:t>estimated</a:t>
            </a:r>
            <a:r>
              <a:rPr lang="fr-BE" sz="2800" dirty="0"/>
              <a:t> </a:t>
            </a:r>
            <a:r>
              <a:rPr lang="fr-BE" sz="2800" dirty="0" err="1"/>
              <a:t>financing</a:t>
            </a:r>
            <a:r>
              <a:rPr lang="fr-BE" sz="2800" dirty="0"/>
              <a:t> must come </a:t>
            </a:r>
            <a:r>
              <a:rPr lang="fr-BE" sz="2800" dirty="0" err="1"/>
              <a:t>from</a:t>
            </a:r>
            <a:r>
              <a:rPr lang="fr-BE" sz="2800" dirty="0"/>
              <a:t> MEDIA countries</a:t>
            </a:r>
          </a:p>
          <a:p>
            <a:pPr lvl="2"/>
            <a:endParaRPr lang="fr-BE" sz="2200"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sp>
        <p:nvSpPr>
          <p:cNvPr id="4" name="Title 2"/>
          <p:cNvSpPr txBox="1">
            <a:spLocks/>
          </p:cNvSpPr>
          <p:nvPr/>
        </p:nvSpPr>
        <p:spPr>
          <a:xfrm>
            <a:off x="5129513" y="2875323"/>
            <a:ext cx="5361373" cy="1053689"/>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If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any</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aspect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is</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missing</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sym typeface="Wingdings" panose="05000000000000000000" pitchFamily="2" charset="2"/>
              </a:rPr>
              <a:t>removed</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sym typeface="Wingdings" panose="05000000000000000000" pitchFamily="2" charset="2"/>
              </a:rPr>
              <a:t>from</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sym typeface="Wingdings" panose="05000000000000000000" pitchFamily="2" charset="2"/>
              </a:rPr>
              <a:t>financing</a:t>
            </a:r>
            <a:r>
              <a:rPr kumimoji="0" lang="fr-BE" sz="3200" b="0" i="0" u="none" strike="noStrike" kern="1200" cap="none" spc="0" normalizeH="0" baseline="0" noProof="0" dirty="0" smtClean="0">
                <a:ln>
                  <a:noFill/>
                </a:ln>
                <a:solidFill>
                  <a:schemeClr val="bg1"/>
                </a:solidFill>
                <a:effectLst/>
                <a:uLnTx/>
                <a:uFillTx/>
                <a:latin typeface="Arial"/>
                <a:ea typeface="+mj-ea"/>
                <a:cs typeface="+mj-cs"/>
                <a:sym typeface="Wingdings" panose="05000000000000000000" pitchFamily="2" charset="2"/>
              </a:rPr>
              <a:t> plan</a:t>
            </a:r>
            <a:endParaRPr kumimoji="0" lang="en-GB" sz="3200" b="0"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3083707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10905699" cy="4322074"/>
          </a:xfrm>
        </p:spPr>
        <p:txBody>
          <a:bodyPr/>
          <a:lstStyle/>
          <a:p>
            <a:pPr>
              <a:spcAft>
                <a:spcPts val="600"/>
              </a:spcAft>
            </a:pPr>
            <a:r>
              <a:rPr lang="fr-BE" sz="2800" dirty="0" err="1"/>
              <a:t>Ineligible</a:t>
            </a:r>
            <a:r>
              <a:rPr lang="fr-BE" sz="2800" dirty="0"/>
              <a:t> </a:t>
            </a:r>
            <a:r>
              <a:rPr lang="fr-BE" sz="2800" dirty="0" err="1"/>
              <a:t>projects</a:t>
            </a:r>
            <a:endParaRPr lang="fr-BE" sz="2800" dirty="0"/>
          </a:p>
          <a:p>
            <a:pPr lvl="1">
              <a:spcBef>
                <a:spcPts val="0"/>
              </a:spcBef>
              <a:spcAft>
                <a:spcPts val="1200"/>
              </a:spcAft>
            </a:pPr>
            <a:r>
              <a:rPr lang="fr-BE" dirty="0"/>
              <a:t>Live </a:t>
            </a:r>
            <a:r>
              <a:rPr lang="fr-BE" dirty="0" err="1"/>
              <a:t>recordings</a:t>
            </a:r>
            <a:r>
              <a:rPr lang="fr-BE" dirty="0"/>
              <a:t>, TV </a:t>
            </a:r>
            <a:r>
              <a:rPr lang="fr-BE" dirty="0" err="1"/>
              <a:t>games</a:t>
            </a:r>
            <a:r>
              <a:rPr lang="fr-BE" dirty="0"/>
              <a:t>, </a:t>
            </a:r>
            <a:r>
              <a:rPr lang="fr-BE" dirty="0" err="1"/>
              <a:t>talk shows</a:t>
            </a:r>
            <a:r>
              <a:rPr lang="fr-BE" dirty="0"/>
              <a:t>, cooking shows, magazines, TV-shows, reality shows, </a:t>
            </a:r>
            <a:r>
              <a:rPr lang="fr-BE" dirty="0" err="1"/>
              <a:t>educational</a:t>
            </a:r>
            <a:r>
              <a:rPr lang="fr-BE" dirty="0"/>
              <a:t>, </a:t>
            </a:r>
            <a:r>
              <a:rPr lang="fr-BE" dirty="0" err="1"/>
              <a:t>teaching</a:t>
            </a:r>
            <a:r>
              <a:rPr lang="fr-BE" dirty="0"/>
              <a:t> and « how to » programmes</a:t>
            </a:r>
          </a:p>
          <a:p>
            <a:pPr lvl="1">
              <a:spcBef>
                <a:spcPts val="0"/>
              </a:spcBef>
              <a:spcAft>
                <a:spcPts val="1200"/>
              </a:spcAft>
            </a:pPr>
            <a:r>
              <a:rPr lang="fr-BE" dirty="0" err="1"/>
              <a:t>Documentaries</a:t>
            </a:r>
            <a:r>
              <a:rPr lang="fr-BE" dirty="0"/>
              <a:t> </a:t>
            </a:r>
            <a:r>
              <a:rPr lang="fr-BE" dirty="0" err="1"/>
              <a:t>promoting</a:t>
            </a:r>
            <a:r>
              <a:rPr lang="fr-BE" dirty="0"/>
              <a:t> </a:t>
            </a:r>
            <a:r>
              <a:rPr lang="fr-BE" dirty="0" err="1"/>
              <a:t>tourism</a:t>
            </a:r>
            <a:r>
              <a:rPr lang="fr-BE" dirty="0"/>
              <a:t>, « </a:t>
            </a:r>
            <a:r>
              <a:rPr lang="fr-BE" dirty="0" err="1"/>
              <a:t>making</a:t>
            </a:r>
            <a:r>
              <a:rPr lang="fr-BE" dirty="0"/>
              <a:t>-of », reports, animal reportages, news programmes and « docu-soaps »</a:t>
            </a:r>
          </a:p>
          <a:p>
            <a:pPr lvl="1">
              <a:spcBef>
                <a:spcPts val="0"/>
              </a:spcBef>
              <a:spcAft>
                <a:spcPts val="1200"/>
              </a:spcAft>
            </a:pPr>
            <a:r>
              <a:rPr lang="fr-BE" dirty="0" err="1"/>
              <a:t>Projects</a:t>
            </a:r>
            <a:r>
              <a:rPr lang="fr-BE" dirty="0"/>
              <a:t> </a:t>
            </a:r>
            <a:r>
              <a:rPr lang="fr-BE" dirty="0" err="1"/>
              <a:t>including</a:t>
            </a:r>
            <a:r>
              <a:rPr lang="fr-BE" dirty="0"/>
              <a:t> </a:t>
            </a:r>
            <a:r>
              <a:rPr lang="fr-BE" dirty="0" err="1"/>
              <a:t>pornographic</a:t>
            </a:r>
            <a:r>
              <a:rPr lang="fr-BE" dirty="0"/>
              <a:t> or </a:t>
            </a:r>
            <a:r>
              <a:rPr lang="fr-BE" dirty="0" err="1"/>
              <a:t>racist</a:t>
            </a:r>
            <a:r>
              <a:rPr lang="fr-BE" dirty="0"/>
              <a:t> </a:t>
            </a:r>
            <a:r>
              <a:rPr lang="fr-BE" dirty="0" err="1"/>
              <a:t>material</a:t>
            </a:r>
            <a:r>
              <a:rPr lang="fr-BE" dirty="0"/>
              <a:t> or </a:t>
            </a:r>
            <a:r>
              <a:rPr lang="fr-BE" dirty="0" err="1"/>
              <a:t>advocating</a:t>
            </a:r>
            <a:r>
              <a:rPr lang="fr-BE" dirty="0"/>
              <a:t> violence</a:t>
            </a:r>
          </a:p>
          <a:p>
            <a:pPr lvl="1">
              <a:spcBef>
                <a:spcPts val="0"/>
              </a:spcBef>
              <a:spcAft>
                <a:spcPts val="1200"/>
              </a:spcAft>
            </a:pPr>
            <a:r>
              <a:rPr lang="fr-BE" dirty="0"/>
              <a:t>Works of a </a:t>
            </a:r>
            <a:r>
              <a:rPr lang="fr-BE" dirty="0" err="1"/>
              <a:t>promotional</a:t>
            </a:r>
            <a:r>
              <a:rPr lang="fr-BE" dirty="0"/>
              <a:t> nature</a:t>
            </a:r>
          </a:p>
          <a:p>
            <a:pPr lvl="1">
              <a:spcBef>
                <a:spcPts val="0"/>
              </a:spcBef>
              <a:spcAft>
                <a:spcPts val="1200"/>
              </a:spcAft>
            </a:pPr>
            <a:r>
              <a:rPr lang="fr-BE" dirty="0" err="1"/>
              <a:t>Institutional</a:t>
            </a:r>
            <a:r>
              <a:rPr lang="fr-BE" dirty="0"/>
              <a:t> productions to </a:t>
            </a:r>
            <a:r>
              <a:rPr lang="fr-BE" dirty="0" err="1"/>
              <a:t>promote</a:t>
            </a:r>
            <a:r>
              <a:rPr lang="fr-BE" dirty="0"/>
              <a:t> a </a:t>
            </a:r>
            <a:r>
              <a:rPr lang="fr-BE" dirty="0" err="1"/>
              <a:t>specific</a:t>
            </a:r>
            <a:r>
              <a:rPr lang="fr-BE" dirty="0"/>
              <a:t> organisation or </a:t>
            </a:r>
            <a:r>
              <a:rPr lang="fr-BE" dirty="0" err="1"/>
              <a:t>its</a:t>
            </a:r>
            <a:r>
              <a:rPr lang="fr-BE" dirty="0"/>
              <a:t> </a:t>
            </a:r>
            <a:r>
              <a:rPr lang="fr-BE" dirty="0" err="1"/>
              <a:t>activities</a:t>
            </a:r>
            <a:endParaRPr lang="fr-BE" dirty="0"/>
          </a:p>
          <a:p>
            <a:pPr lvl="1">
              <a:spcBef>
                <a:spcPts val="0"/>
              </a:spcBef>
              <a:spcAft>
                <a:spcPts val="1200"/>
              </a:spcAft>
            </a:pPr>
            <a:r>
              <a:rPr lang="fr-BE" dirty="0"/>
              <a:t>Music </a:t>
            </a:r>
            <a:r>
              <a:rPr lang="fr-BE" dirty="0" err="1"/>
              <a:t>videos</a:t>
            </a:r>
            <a:r>
              <a:rPr lang="fr-BE" dirty="0"/>
              <a:t> and </a:t>
            </a:r>
            <a:r>
              <a:rPr lang="fr-BE" dirty="0" err="1"/>
              <a:t>video-clips</a:t>
            </a:r>
            <a:endParaRPr lang="fr-BE" dirty="0"/>
          </a:p>
          <a:p>
            <a:pPr lvl="1">
              <a:spcBef>
                <a:spcPts val="0"/>
              </a:spcBef>
              <a:spcAft>
                <a:spcPts val="1200"/>
              </a:spcAft>
            </a:pPr>
            <a:r>
              <a:rPr lang="fr-BE" b="1" dirty="0" err="1"/>
              <a:t>Projects</a:t>
            </a:r>
            <a:r>
              <a:rPr lang="fr-BE" b="1" dirty="0"/>
              <a:t> </a:t>
            </a:r>
            <a:r>
              <a:rPr lang="fr-BE" b="1" dirty="0" err="1"/>
              <a:t>already</a:t>
            </a:r>
            <a:r>
              <a:rPr lang="fr-BE" b="1" dirty="0"/>
              <a:t> </a:t>
            </a:r>
            <a:r>
              <a:rPr lang="fr-BE" b="1" dirty="0" err="1"/>
              <a:t>financed</a:t>
            </a:r>
            <a:r>
              <a:rPr lang="fr-BE" b="1" dirty="0"/>
              <a:t> by </a:t>
            </a:r>
            <a:r>
              <a:rPr lang="fr-BE" b="1" dirty="0" err="1"/>
              <a:t>Eurimages</a:t>
            </a:r>
            <a:endParaRPr lang="fr-BE" b="1" dirty="0"/>
          </a:p>
          <a:p>
            <a:pPr lvl="1">
              <a:spcAft>
                <a:spcPts val="1200"/>
              </a:spcAft>
            </a:pPr>
            <a:r>
              <a:rPr lang="fr-BE" b="1" dirty="0"/>
              <a:t>Productions </a:t>
            </a:r>
            <a:r>
              <a:rPr lang="fr-BE" b="1" dirty="0" err="1"/>
              <a:t>originally</a:t>
            </a:r>
            <a:r>
              <a:rPr lang="fr-BE" b="1" dirty="0"/>
              <a:t> </a:t>
            </a:r>
            <a:r>
              <a:rPr lang="fr-BE" b="1" dirty="0" err="1"/>
              <a:t>intended</a:t>
            </a:r>
            <a:r>
              <a:rPr lang="fr-BE" b="1" dirty="0"/>
              <a:t> as </a:t>
            </a:r>
            <a:r>
              <a:rPr lang="fr-BE" b="1" dirty="0" err="1"/>
              <a:t>cinema</a:t>
            </a:r>
            <a:r>
              <a:rPr lang="fr-BE" b="1" dirty="0"/>
              <a:t> </a:t>
            </a:r>
            <a:r>
              <a:rPr lang="fr-BE" b="1" dirty="0" err="1"/>
              <a:t>works</a:t>
            </a:r>
            <a:endParaRPr lang="fr-BE" b="1" dirty="0"/>
          </a:p>
          <a:p>
            <a:pPr marL="457200" lvl="1" indent="0">
              <a:buNone/>
            </a:pPr>
            <a:endParaRPr lang="fr-BE" dirty="0"/>
          </a:p>
          <a:p>
            <a:pPr lvl="1"/>
            <a:endParaRPr lang="fr-BE" dirty="0"/>
          </a:p>
          <a:p>
            <a:endParaRPr lang="fr-BE" dirty="0"/>
          </a:p>
          <a:p>
            <a:endParaRPr lang="fr-BE" dirty="0"/>
          </a:p>
          <a:p>
            <a:endParaRPr lang="fr-BE" dirty="0"/>
          </a:p>
          <a:p>
            <a:endParaRPr lang="fr-BE" dirty="0"/>
          </a:p>
        </p:txBody>
      </p:sp>
      <p:sp>
        <p:nvSpPr>
          <p:cNvPr id="3" name="Title 2"/>
          <p:cNvSpPr>
            <a:spLocks noGrp="1"/>
          </p:cNvSpPr>
          <p:nvPr>
            <p:ph type="title"/>
          </p:nvPr>
        </p:nvSpPr>
        <p:spPr/>
        <p:txBody>
          <a:bodyPr/>
          <a:lstStyle/>
          <a:p>
            <a:r>
              <a:rPr lang="fr-BE" dirty="0" err="1" smtClean="0"/>
              <a:t>Eligible</a:t>
            </a:r>
            <a:r>
              <a:rPr lang="fr-BE" dirty="0" smtClean="0"/>
              <a:t> </a:t>
            </a:r>
            <a:r>
              <a:rPr lang="fr-BE" dirty="0" err="1"/>
              <a:t>activities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508" y="4891386"/>
            <a:ext cx="1632285" cy="1632285"/>
          </a:xfrm>
          <a:prstGeom prst="rect">
            <a:avLst/>
          </a:prstGeom>
        </p:spPr>
      </p:pic>
    </p:spTree>
    <p:extLst>
      <p:ext uri="{BB962C8B-B14F-4D97-AF65-F5344CB8AC3E}">
        <p14:creationId xmlns:p14="http://schemas.microsoft.com/office/powerpoint/2010/main" val="4220471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10905699" cy="4322074"/>
          </a:xfrm>
        </p:spPr>
        <p:txBody>
          <a:bodyPr/>
          <a:lstStyle/>
          <a:p>
            <a:pPr>
              <a:spcAft>
                <a:spcPts val="600"/>
              </a:spcAft>
            </a:pPr>
            <a:r>
              <a:rPr lang="fr-BE" sz="2800" dirty="0" err="1"/>
              <a:t>Customised</a:t>
            </a:r>
            <a:r>
              <a:rPr lang="fr-BE" sz="2800" dirty="0"/>
              <a:t> lump </a:t>
            </a:r>
            <a:r>
              <a:rPr lang="fr-BE" sz="2800" dirty="0" err="1"/>
              <a:t>sum</a:t>
            </a:r>
            <a:r>
              <a:rPr lang="fr-BE" sz="2800" dirty="0"/>
              <a:t>: output-</a:t>
            </a:r>
            <a:r>
              <a:rPr lang="fr-BE" sz="2800" dirty="0" err="1"/>
              <a:t>based</a:t>
            </a:r>
            <a:r>
              <a:rPr lang="fr-BE" sz="2800" dirty="0"/>
              <a:t> lump </a:t>
            </a:r>
            <a:r>
              <a:rPr lang="fr-BE" sz="2800" dirty="0" err="1"/>
              <a:t>sum</a:t>
            </a:r>
            <a:r>
              <a:rPr lang="fr-BE" sz="2800" dirty="0"/>
              <a:t> </a:t>
            </a:r>
            <a:r>
              <a:rPr lang="fr-BE" sz="2800" dirty="0" err="1"/>
              <a:t>established</a:t>
            </a:r>
            <a:r>
              <a:rPr lang="fr-BE" sz="2800" dirty="0"/>
              <a:t> </a:t>
            </a:r>
            <a:r>
              <a:rPr lang="fr-BE" sz="2800" dirty="0" err="1"/>
              <a:t>after</a:t>
            </a:r>
            <a:r>
              <a:rPr lang="fr-BE" sz="2800" dirty="0"/>
              <a:t> </a:t>
            </a:r>
            <a:r>
              <a:rPr lang="fr-BE" sz="2800" dirty="0" err="1"/>
              <a:t>applying</a:t>
            </a:r>
            <a:r>
              <a:rPr lang="fr-BE" sz="2800" dirty="0"/>
              <a:t> a </a:t>
            </a:r>
            <a:r>
              <a:rPr lang="fr-BE" sz="2800" dirty="0" smtClean="0"/>
              <a:t>20% </a:t>
            </a:r>
            <a:r>
              <a:rPr lang="fr-BE" sz="2800" dirty="0" err="1"/>
              <a:t>co-financing</a:t>
            </a:r>
            <a:r>
              <a:rPr lang="fr-BE" sz="2800" dirty="0"/>
              <a:t> rate to a </a:t>
            </a:r>
            <a:r>
              <a:rPr lang="fr-BE" sz="2800" dirty="0" err="1"/>
              <a:t>verified</a:t>
            </a:r>
            <a:r>
              <a:rPr lang="fr-BE" sz="2800" dirty="0"/>
              <a:t> and </a:t>
            </a:r>
            <a:r>
              <a:rPr lang="fr-BE" sz="2800" dirty="0" err="1"/>
              <a:t>approved</a:t>
            </a:r>
            <a:r>
              <a:rPr lang="fr-BE" sz="2800" dirty="0"/>
              <a:t> </a:t>
            </a:r>
            <a:r>
              <a:rPr lang="fr-BE" sz="2800" dirty="0" err="1"/>
              <a:t>detailed</a:t>
            </a:r>
            <a:r>
              <a:rPr lang="fr-BE" sz="2800" dirty="0"/>
              <a:t> budget</a:t>
            </a:r>
          </a:p>
          <a:p>
            <a:pPr>
              <a:spcAft>
                <a:spcPts val="600"/>
              </a:spcAft>
            </a:pPr>
            <a:r>
              <a:rPr lang="fr-BE" sz="2800" dirty="0"/>
              <a:t>Maximum EU </a:t>
            </a:r>
            <a:r>
              <a:rPr lang="fr-BE" sz="2800" dirty="0" err="1"/>
              <a:t>grant</a:t>
            </a:r>
            <a:r>
              <a:rPr lang="fr-BE" sz="2800" dirty="0"/>
              <a:t>:</a:t>
            </a:r>
          </a:p>
          <a:p>
            <a:pPr lvl="1">
              <a:spcAft>
                <a:spcPts val="600"/>
              </a:spcAft>
            </a:pPr>
            <a:r>
              <a:rPr lang="fr-BE" sz="2400" dirty="0" err="1"/>
              <a:t>Creative</a:t>
            </a:r>
            <a:r>
              <a:rPr lang="fr-BE" sz="2400" dirty="0"/>
              <a:t> </a:t>
            </a:r>
            <a:r>
              <a:rPr lang="fr-BE" sz="2400" dirty="0" err="1"/>
              <a:t>documentary</a:t>
            </a:r>
            <a:r>
              <a:rPr lang="fr-BE" sz="2400" dirty="0"/>
              <a:t>: EUR 300 000</a:t>
            </a:r>
          </a:p>
          <a:p>
            <a:pPr lvl="1">
              <a:spcAft>
                <a:spcPts val="600"/>
              </a:spcAft>
            </a:pPr>
            <a:r>
              <a:rPr lang="fr-BE" sz="2400" dirty="0"/>
              <a:t>Animation: EUR 500 000</a:t>
            </a:r>
          </a:p>
          <a:p>
            <a:pPr lvl="1">
              <a:spcAft>
                <a:spcPts val="600"/>
              </a:spcAft>
            </a:pPr>
            <a:r>
              <a:rPr lang="fr-BE" sz="2400" dirty="0"/>
              <a:t>Drama: </a:t>
            </a:r>
            <a:r>
              <a:rPr lang="fr-BE" sz="2400" dirty="0" err="1"/>
              <a:t>depends</a:t>
            </a:r>
            <a:r>
              <a:rPr lang="fr-BE" sz="2400" dirty="0"/>
              <a:t> on </a:t>
            </a:r>
            <a:r>
              <a:rPr lang="fr-BE" sz="2400" dirty="0" err="1"/>
              <a:t>eligible</a:t>
            </a:r>
            <a:r>
              <a:rPr lang="fr-BE" sz="2400" dirty="0"/>
              <a:t> production budget</a:t>
            </a:r>
          </a:p>
          <a:p>
            <a:pPr lvl="2">
              <a:spcAft>
                <a:spcPts val="600"/>
              </a:spcAft>
            </a:pPr>
            <a:r>
              <a:rPr lang="fr-BE" sz="2400" dirty="0"/>
              <a:t>&lt; 10M: EUR 500 000</a:t>
            </a:r>
          </a:p>
          <a:p>
            <a:pPr lvl="2">
              <a:spcAft>
                <a:spcPts val="600"/>
              </a:spcAft>
            </a:pPr>
            <a:r>
              <a:rPr lang="fr-BE" sz="2400" dirty="0"/>
              <a:t>10M – 20M: EUR 1M</a:t>
            </a:r>
          </a:p>
          <a:p>
            <a:pPr lvl="2">
              <a:spcAft>
                <a:spcPts val="600"/>
              </a:spcAft>
            </a:pPr>
            <a:r>
              <a:rPr lang="fr-BE" sz="2400" dirty="0"/>
              <a:t>&gt; 20M: EUR 2M</a:t>
            </a:r>
          </a:p>
          <a:p>
            <a:pPr marL="0" indent="0">
              <a:spcAft>
                <a:spcPts val="600"/>
              </a:spcAft>
              <a:buNone/>
            </a:pPr>
            <a:endParaRPr lang="fr-BE" dirty="0"/>
          </a:p>
          <a:p>
            <a:pPr marL="457200" lvl="1" indent="0">
              <a:buNone/>
            </a:pPr>
            <a:endParaRPr lang="fr-BE" dirty="0"/>
          </a:p>
          <a:p>
            <a:pPr lvl="1"/>
            <a:endParaRPr lang="fr-BE" dirty="0"/>
          </a:p>
          <a:p>
            <a:endParaRPr lang="fr-BE" dirty="0"/>
          </a:p>
          <a:p>
            <a:endParaRPr lang="fr-BE" dirty="0"/>
          </a:p>
          <a:p>
            <a:endParaRPr lang="fr-BE" dirty="0"/>
          </a:p>
          <a:p>
            <a:endParaRPr lang="fr-BE" dirty="0"/>
          </a:p>
        </p:txBody>
      </p:sp>
      <p:sp>
        <p:nvSpPr>
          <p:cNvPr id="3" name="Title 2"/>
          <p:cNvSpPr>
            <a:spLocks noGrp="1"/>
          </p:cNvSpPr>
          <p:nvPr>
            <p:ph type="title"/>
          </p:nvPr>
        </p:nvSpPr>
        <p:spPr/>
        <p:txBody>
          <a:bodyPr/>
          <a:lstStyle/>
          <a:p>
            <a:r>
              <a:rPr lang="fr-BE" dirty="0" err="1" smtClean="0"/>
              <a:t>Financing</a:t>
            </a:r>
            <a:endParaRPr lang="en-GB" dirty="0"/>
          </a:p>
        </p:txBody>
      </p:sp>
      <p:pic>
        <p:nvPicPr>
          <p:cNvPr id="4" name="Picture 3"/>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705183" y="2445018"/>
            <a:ext cx="2411996" cy="2643919"/>
          </a:xfrm>
          <a:prstGeom prst="rect">
            <a:avLst/>
          </a:prstGeom>
        </p:spPr>
      </p:pic>
    </p:spTree>
    <p:extLst>
      <p:ext uri="{BB962C8B-B14F-4D97-AF65-F5344CB8AC3E}">
        <p14:creationId xmlns:p14="http://schemas.microsoft.com/office/powerpoint/2010/main" val="311913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10905699" cy="5089486"/>
          </a:xfrm>
        </p:spPr>
        <p:txBody>
          <a:bodyPr/>
          <a:lstStyle/>
          <a:p>
            <a:pPr>
              <a:spcAft>
                <a:spcPts val="600"/>
              </a:spcAft>
            </a:pPr>
            <a:r>
              <a:rPr lang="fr-BE" sz="2800" dirty="0" err="1"/>
              <a:t>Costs</a:t>
            </a:r>
            <a:r>
              <a:rPr lang="fr-BE" sz="2800" dirty="0"/>
              <a:t> of </a:t>
            </a:r>
            <a:r>
              <a:rPr lang="fr-BE" sz="2800" dirty="0" err="1" smtClean="0"/>
              <a:t>partners</a:t>
            </a:r>
            <a:r>
              <a:rPr lang="fr-BE" sz="2800" dirty="0" smtClean="0"/>
              <a:t> and </a:t>
            </a:r>
            <a:r>
              <a:rPr lang="fr-BE" sz="2800" dirty="0" err="1" smtClean="0"/>
              <a:t>affiliated</a:t>
            </a:r>
            <a:r>
              <a:rPr lang="fr-BE" sz="2800" dirty="0" smtClean="0"/>
              <a:t> </a:t>
            </a:r>
            <a:r>
              <a:rPr lang="fr-BE" sz="2800" dirty="0" err="1"/>
              <a:t>entities</a:t>
            </a:r>
            <a:r>
              <a:rPr lang="fr-BE" sz="2800" dirty="0"/>
              <a:t> </a:t>
            </a:r>
            <a:r>
              <a:rPr lang="fr-BE" sz="2800" dirty="0" smtClean="0"/>
              <a:t>of </a:t>
            </a:r>
            <a:r>
              <a:rPr lang="fr-BE" sz="2800" dirty="0" err="1" smtClean="0"/>
              <a:t>coordinator</a:t>
            </a:r>
            <a:r>
              <a:rPr lang="fr-BE" sz="2800" dirty="0" smtClean="0"/>
              <a:t>/</a:t>
            </a:r>
            <a:r>
              <a:rPr lang="fr-BE" sz="2800" dirty="0" err="1" smtClean="0"/>
              <a:t>partners</a:t>
            </a:r>
            <a:r>
              <a:rPr lang="fr-BE" sz="2800" dirty="0" smtClean="0"/>
              <a:t> </a:t>
            </a:r>
            <a:r>
              <a:rPr lang="fr-BE" sz="2800" dirty="0" err="1" smtClean="0"/>
              <a:t>eligible</a:t>
            </a:r>
            <a:r>
              <a:rPr lang="fr-BE" sz="2800" dirty="0" smtClean="0"/>
              <a:t>. An </a:t>
            </a:r>
            <a:r>
              <a:rPr lang="fr-BE" sz="2800" b="1" dirty="0" err="1" smtClean="0"/>
              <a:t>affiliated</a:t>
            </a:r>
            <a:r>
              <a:rPr lang="fr-BE" sz="2800" b="1" dirty="0" smtClean="0"/>
              <a:t> </a:t>
            </a:r>
            <a:r>
              <a:rPr lang="fr-BE" sz="2800" b="1" dirty="0" err="1" smtClean="0"/>
              <a:t>entity</a:t>
            </a:r>
            <a:r>
              <a:rPr lang="fr-BE" sz="2800" b="1" dirty="0" smtClean="0"/>
              <a:t> </a:t>
            </a:r>
            <a:r>
              <a:rPr lang="fr-BE" sz="2800" dirty="0" err="1" smtClean="0"/>
              <a:t>is</a:t>
            </a:r>
            <a:r>
              <a:rPr lang="fr-BE" sz="2800" dirty="0" smtClean="0"/>
              <a:t>: </a:t>
            </a:r>
            <a:endParaRPr lang="fr-BE" sz="2800" dirty="0"/>
          </a:p>
          <a:p>
            <a:pPr lvl="1">
              <a:spcAft>
                <a:spcPts val="600"/>
              </a:spcAft>
            </a:pPr>
            <a:r>
              <a:rPr lang="fr-BE" sz="2400" dirty="0" err="1"/>
              <a:t>any</a:t>
            </a:r>
            <a:r>
              <a:rPr lang="fr-BE" sz="2400" dirty="0"/>
              <a:t> </a:t>
            </a:r>
            <a:r>
              <a:rPr lang="fr-BE" sz="2400" dirty="0" err="1"/>
              <a:t>legal</a:t>
            </a:r>
            <a:r>
              <a:rPr lang="fr-BE" sz="2400" dirty="0"/>
              <a:t> </a:t>
            </a:r>
            <a:r>
              <a:rPr lang="fr-BE" sz="2400" dirty="0" err="1"/>
              <a:t>entity</a:t>
            </a:r>
            <a:r>
              <a:rPr lang="fr-BE" sz="2400" dirty="0"/>
              <a:t> </a:t>
            </a:r>
            <a:r>
              <a:rPr lang="fr-BE" sz="2400" dirty="0" err="1"/>
              <a:t>that</a:t>
            </a:r>
            <a:r>
              <a:rPr lang="fr-BE" sz="2400" dirty="0"/>
              <a:t> </a:t>
            </a:r>
            <a:r>
              <a:rPr lang="fr-BE" sz="2400" dirty="0" err="1"/>
              <a:t>is</a:t>
            </a:r>
            <a:endParaRPr lang="fr-BE" sz="2400" dirty="0"/>
          </a:p>
          <a:p>
            <a:pPr lvl="2">
              <a:spcAft>
                <a:spcPts val="600"/>
              </a:spcAft>
            </a:pPr>
            <a:r>
              <a:rPr lang="fr-BE" sz="2200" i="1" dirty="0" err="1"/>
              <a:t>under</a:t>
            </a:r>
            <a:r>
              <a:rPr lang="fr-BE" sz="2200" i="1" dirty="0"/>
              <a:t> the direct </a:t>
            </a:r>
            <a:r>
              <a:rPr lang="fr-BE" sz="2200" i="1" dirty="0" err="1"/>
              <a:t>or</a:t>
            </a:r>
            <a:r>
              <a:rPr lang="fr-BE" sz="2200" i="1" dirty="0"/>
              <a:t> indirect control </a:t>
            </a:r>
            <a:r>
              <a:rPr lang="fr-BE" sz="2200" dirty="0"/>
              <a:t>of a </a:t>
            </a:r>
            <a:r>
              <a:rPr lang="fr-BE" sz="2200" dirty="0" err="1"/>
              <a:t>participating</a:t>
            </a:r>
            <a:r>
              <a:rPr lang="fr-BE" sz="2200" dirty="0"/>
              <a:t> </a:t>
            </a:r>
            <a:r>
              <a:rPr lang="fr-BE" sz="2200" dirty="0" err="1" smtClean="0"/>
              <a:t>beneficiary</a:t>
            </a:r>
            <a:r>
              <a:rPr lang="fr-BE" sz="2200" dirty="0" smtClean="0"/>
              <a:t> (</a:t>
            </a:r>
            <a:r>
              <a:rPr lang="fr-BE" sz="2200" dirty="0" err="1" smtClean="0"/>
              <a:t>daughter</a:t>
            </a:r>
            <a:r>
              <a:rPr lang="fr-BE" sz="2200" dirty="0" smtClean="0"/>
              <a:t>)</a:t>
            </a:r>
            <a:endParaRPr lang="fr-BE" sz="2200" dirty="0"/>
          </a:p>
          <a:p>
            <a:pPr lvl="2">
              <a:spcAft>
                <a:spcPts val="600"/>
              </a:spcAft>
            </a:pPr>
            <a:r>
              <a:rPr lang="fr-BE" sz="2200" dirty="0"/>
              <a:t>OR </a:t>
            </a:r>
            <a:r>
              <a:rPr lang="fr-BE" sz="2200" i="1" dirty="0" err="1"/>
              <a:t>under</a:t>
            </a:r>
            <a:r>
              <a:rPr lang="fr-BE" sz="2200" i="1" dirty="0"/>
              <a:t> the </a:t>
            </a:r>
            <a:r>
              <a:rPr lang="fr-BE" sz="2200" i="1" dirty="0" err="1"/>
              <a:t>same</a:t>
            </a:r>
            <a:r>
              <a:rPr lang="fr-BE" sz="2200" i="1" dirty="0"/>
              <a:t> direct </a:t>
            </a:r>
            <a:r>
              <a:rPr lang="fr-BE" sz="2200" i="1" dirty="0" err="1"/>
              <a:t>or</a:t>
            </a:r>
            <a:r>
              <a:rPr lang="fr-BE" sz="2200" i="1" dirty="0"/>
              <a:t> indirect </a:t>
            </a:r>
            <a:r>
              <a:rPr lang="fr-BE" sz="2200" dirty="0"/>
              <a:t>control as the </a:t>
            </a:r>
            <a:r>
              <a:rPr lang="fr-BE" sz="2200" dirty="0" err="1"/>
              <a:t>participating</a:t>
            </a:r>
            <a:r>
              <a:rPr lang="fr-BE" sz="2200" dirty="0"/>
              <a:t> </a:t>
            </a:r>
            <a:r>
              <a:rPr lang="fr-BE" sz="2200" dirty="0" err="1" smtClean="0"/>
              <a:t>beneficiary</a:t>
            </a:r>
            <a:r>
              <a:rPr lang="fr-BE" sz="2200" dirty="0" smtClean="0"/>
              <a:t> (</a:t>
            </a:r>
            <a:r>
              <a:rPr lang="fr-BE" sz="2200" dirty="0" err="1" smtClean="0"/>
              <a:t>sister</a:t>
            </a:r>
            <a:r>
              <a:rPr lang="fr-BE" sz="2200" dirty="0" smtClean="0"/>
              <a:t>)</a:t>
            </a:r>
            <a:endParaRPr lang="fr-BE" sz="2200" dirty="0"/>
          </a:p>
          <a:p>
            <a:pPr lvl="2">
              <a:spcAft>
                <a:spcPts val="600"/>
              </a:spcAft>
            </a:pPr>
            <a:r>
              <a:rPr lang="fr-BE" sz="2200" dirty="0"/>
              <a:t>OR </a:t>
            </a:r>
            <a:r>
              <a:rPr lang="fr-BE" sz="2200" i="1" dirty="0" err="1"/>
              <a:t>directly</a:t>
            </a:r>
            <a:r>
              <a:rPr lang="fr-BE" sz="2200" i="1" dirty="0"/>
              <a:t> or </a:t>
            </a:r>
            <a:r>
              <a:rPr lang="fr-BE" sz="2200" i="1" dirty="0" err="1"/>
              <a:t>indirectly</a:t>
            </a:r>
            <a:r>
              <a:rPr lang="fr-BE" sz="2200" i="1" dirty="0"/>
              <a:t> </a:t>
            </a:r>
            <a:r>
              <a:rPr lang="fr-BE" sz="2200" i="1" dirty="0" err="1"/>
              <a:t>controlling</a:t>
            </a:r>
            <a:r>
              <a:rPr lang="fr-BE" sz="2200" i="1" dirty="0"/>
              <a:t> </a:t>
            </a:r>
            <a:r>
              <a:rPr lang="fr-BE" sz="2200" dirty="0"/>
              <a:t>a </a:t>
            </a:r>
            <a:r>
              <a:rPr lang="fr-BE" sz="2200" dirty="0" err="1"/>
              <a:t>participating</a:t>
            </a:r>
            <a:r>
              <a:rPr lang="fr-BE" sz="2200" dirty="0"/>
              <a:t> </a:t>
            </a:r>
            <a:r>
              <a:rPr lang="fr-BE" sz="2200" dirty="0" err="1" smtClean="0"/>
              <a:t>beneficiary</a:t>
            </a:r>
            <a:r>
              <a:rPr lang="fr-BE" sz="2200" dirty="0" smtClean="0"/>
              <a:t> (</a:t>
            </a:r>
            <a:r>
              <a:rPr lang="fr-BE" sz="2200" dirty="0" err="1" smtClean="0"/>
              <a:t>mother</a:t>
            </a:r>
            <a:r>
              <a:rPr lang="fr-BE" sz="2200" dirty="0" smtClean="0"/>
              <a:t>)</a:t>
            </a:r>
            <a:endParaRPr lang="fr-BE" sz="2200" dirty="0"/>
          </a:p>
          <a:p>
            <a:pPr lvl="1">
              <a:spcAft>
                <a:spcPts val="600"/>
              </a:spcAft>
            </a:pPr>
            <a:r>
              <a:rPr lang="fr-BE" dirty="0" err="1" smtClean="0"/>
              <a:t>Legal</a:t>
            </a:r>
            <a:r>
              <a:rPr lang="fr-BE" dirty="0" smtClean="0"/>
              <a:t> </a:t>
            </a:r>
            <a:r>
              <a:rPr lang="fr-BE" dirty="0" err="1" smtClean="0"/>
              <a:t>entity</a:t>
            </a:r>
            <a:r>
              <a:rPr lang="fr-BE" dirty="0" smtClean="0"/>
              <a:t> A </a:t>
            </a:r>
            <a:r>
              <a:rPr lang="fr-BE" dirty="0" err="1" smtClean="0"/>
              <a:t>controls</a:t>
            </a:r>
            <a:r>
              <a:rPr lang="fr-BE" dirty="0" smtClean="0"/>
              <a:t> </a:t>
            </a:r>
            <a:r>
              <a:rPr lang="fr-BE" dirty="0" err="1" smtClean="0"/>
              <a:t>legal</a:t>
            </a:r>
            <a:r>
              <a:rPr lang="fr-BE" dirty="0" smtClean="0"/>
              <a:t> </a:t>
            </a:r>
            <a:r>
              <a:rPr lang="fr-BE" dirty="0" err="1" smtClean="0"/>
              <a:t>entity</a:t>
            </a:r>
            <a:r>
              <a:rPr lang="fr-BE" dirty="0" smtClean="0"/>
              <a:t> B if:</a:t>
            </a:r>
          </a:p>
          <a:p>
            <a:pPr lvl="2">
              <a:spcAft>
                <a:spcPts val="600"/>
              </a:spcAft>
            </a:pPr>
            <a:r>
              <a:rPr lang="fr-BE" dirty="0" smtClean="0"/>
              <a:t>A, </a:t>
            </a:r>
            <a:r>
              <a:rPr lang="fr-BE" dirty="0" err="1" smtClean="0"/>
              <a:t>directly</a:t>
            </a:r>
            <a:r>
              <a:rPr lang="fr-BE" dirty="0" smtClean="0"/>
              <a:t> or </a:t>
            </a:r>
            <a:r>
              <a:rPr lang="fr-BE" dirty="0" err="1" smtClean="0"/>
              <a:t>indirectly</a:t>
            </a:r>
            <a:r>
              <a:rPr lang="fr-BE" dirty="0" smtClean="0"/>
              <a:t>, </a:t>
            </a:r>
            <a:r>
              <a:rPr lang="fr-BE" dirty="0" err="1" smtClean="0"/>
              <a:t>holds</a:t>
            </a:r>
            <a:r>
              <a:rPr lang="fr-BE" dirty="0" smtClean="0"/>
              <a:t> </a:t>
            </a:r>
            <a:r>
              <a:rPr lang="fr-BE" b="1" dirty="0" smtClean="0"/>
              <a:t>more </a:t>
            </a:r>
            <a:r>
              <a:rPr lang="fr-BE" b="1" dirty="0" err="1" smtClean="0"/>
              <a:t>than</a:t>
            </a:r>
            <a:r>
              <a:rPr lang="fr-BE" b="1" dirty="0" smtClean="0"/>
              <a:t> 50%</a:t>
            </a:r>
            <a:r>
              <a:rPr lang="fr-BE" dirty="0" smtClean="0"/>
              <a:t> of the nominal value of the </a:t>
            </a:r>
            <a:r>
              <a:rPr lang="fr-BE" dirty="0" err="1" smtClean="0"/>
              <a:t>issued</a:t>
            </a:r>
            <a:r>
              <a:rPr lang="fr-BE" dirty="0" smtClean="0"/>
              <a:t> </a:t>
            </a:r>
            <a:r>
              <a:rPr lang="fr-BE" dirty="0" err="1" smtClean="0"/>
              <a:t>share</a:t>
            </a:r>
            <a:r>
              <a:rPr lang="fr-BE" dirty="0" smtClean="0"/>
              <a:t> capital </a:t>
            </a:r>
            <a:r>
              <a:rPr lang="fr-BE" b="1" dirty="0" smtClean="0"/>
              <a:t>or </a:t>
            </a:r>
            <a:r>
              <a:rPr lang="fr-BE" dirty="0" smtClean="0"/>
              <a:t>a </a:t>
            </a:r>
            <a:r>
              <a:rPr lang="fr-BE" b="1" dirty="0" err="1" smtClean="0"/>
              <a:t>majority</a:t>
            </a:r>
            <a:r>
              <a:rPr lang="fr-BE" b="1" dirty="0" smtClean="0"/>
              <a:t> of the </a:t>
            </a:r>
            <a:r>
              <a:rPr lang="fr-BE" b="1" dirty="0" err="1" smtClean="0"/>
              <a:t>vothing</a:t>
            </a:r>
            <a:r>
              <a:rPr lang="fr-BE" b="1" dirty="0" smtClean="0"/>
              <a:t> </a:t>
            </a:r>
            <a:r>
              <a:rPr lang="fr-BE" b="1" dirty="0" err="1" smtClean="0"/>
              <a:t>rights</a:t>
            </a:r>
            <a:r>
              <a:rPr lang="fr-BE" dirty="0" smtClean="0"/>
              <a:t> of the </a:t>
            </a:r>
            <a:r>
              <a:rPr lang="fr-BE" dirty="0" err="1" smtClean="0"/>
              <a:t>shareholders</a:t>
            </a:r>
            <a:r>
              <a:rPr lang="fr-BE" dirty="0" smtClean="0"/>
              <a:t> or </a:t>
            </a:r>
            <a:r>
              <a:rPr lang="fr-BE" dirty="0" err="1" smtClean="0"/>
              <a:t>associates</a:t>
            </a:r>
            <a:r>
              <a:rPr lang="fr-BE" dirty="0" smtClean="0"/>
              <a:t> of B, or</a:t>
            </a:r>
          </a:p>
          <a:p>
            <a:pPr lvl="2">
              <a:spcAft>
                <a:spcPts val="600"/>
              </a:spcAft>
            </a:pPr>
            <a:r>
              <a:rPr lang="fr-BE" dirty="0" smtClean="0"/>
              <a:t>A, </a:t>
            </a:r>
            <a:r>
              <a:rPr lang="fr-BE" dirty="0" err="1" smtClean="0"/>
              <a:t>directly</a:t>
            </a:r>
            <a:r>
              <a:rPr lang="fr-BE" dirty="0" smtClean="0"/>
              <a:t> or </a:t>
            </a:r>
            <a:r>
              <a:rPr lang="fr-BE" dirty="0" err="1" smtClean="0"/>
              <a:t>indirectly</a:t>
            </a:r>
            <a:r>
              <a:rPr lang="fr-BE" dirty="0" smtClean="0"/>
              <a:t>, </a:t>
            </a:r>
            <a:r>
              <a:rPr lang="fr-BE" dirty="0" err="1" smtClean="0"/>
              <a:t>holds</a:t>
            </a:r>
            <a:r>
              <a:rPr lang="fr-BE" dirty="0" smtClean="0"/>
              <a:t> in </a:t>
            </a:r>
            <a:r>
              <a:rPr lang="fr-BE" dirty="0" err="1" smtClean="0"/>
              <a:t>fact</a:t>
            </a:r>
            <a:r>
              <a:rPr lang="fr-BE" dirty="0" smtClean="0"/>
              <a:t> or in </a:t>
            </a:r>
            <a:r>
              <a:rPr lang="fr-BE" dirty="0" err="1" smtClean="0"/>
              <a:t>law</a:t>
            </a:r>
            <a:r>
              <a:rPr lang="fr-BE" dirty="0"/>
              <a:t> </a:t>
            </a:r>
            <a:r>
              <a:rPr lang="fr-BE" dirty="0" smtClean="0"/>
              <a:t>the </a:t>
            </a:r>
            <a:r>
              <a:rPr lang="fr-BE" b="1" dirty="0" err="1" smtClean="0"/>
              <a:t>decision-making</a:t>
            </a:r>
            <a:r>
              <a:rPr lang="fr-BE" b="1" dirty="0" smtClean="0"/>
              <a:t> </a:t>
            </a:r>
            <a:r>
              <a:rPr lang="fr-BE" b="1" dirty="0" err="1" smtClean="0"/>
              <a:t>powers</a:t>
            </a:r>
            <a:r>
              <a:rPr lang="fr-BE" dirty="0" smtClean="0"/>
              <a:t> in B</a:t>
            </a:r>
            <a:endParaRPr lang="fr-BE" dirty="0"/>
          </a:p>
          <a:p>
            <a:pPr marL="457200" lvl="1" indent="0">
              <a:buNone/>
            </a:pPr>
            <a:endParaRPr lang="fr-BE" dirty="0"/>
          </a:p>
          <a:p>
            <a:pPr lvl="1"/>
            <a:endParaRPr lang="fr-BE" dirty="0"/>
          </a:p>
          <a:p>
            <a:endParaRPr lang="fr-BE" dirty="0"/>
          </a:p>
          <a:p>
            <a:endParaRPr lang="fr-BE" dirty="0"/>
          </a:p>
          <a:p>
            <a:endParaRPr lang="fr-BE" dirty="0"/>
          </a:p>
          <a:p>
            <a:endParaRPr lang="fr-BE" dirty="0"/>
          </a:p>
        </p:txBody>
      </p:sp>
      <p:sp>
        <p:nvSpPr>
          <p:cNvPr id="3" name="Title 2"/>
          <p:cNvSpPr>
            <a:spLocks noGrp="1"/>
          </p:cNvSpPr>
          <p:nvPr>
            <p:ph type="title"/>
          </p:nvPr>
        </p:nvSpPr>
        <p:spPr/>
        <p:txBody>
          <a:bodyPr/>
          <a:lstStyle/>
          <a:p>
            <a:r>
              <a:rPr lang="fr-BE" dirty="0" err="1" smtClean="0"/>
              <a:t>Financing</a:t>
            </a:r>
            <a:endParaRPr lang="en-GB" dirty="0"/>
          </a:p>
        </p:txBody>
      </p:sp>
    </p:spTree>
    <p:extLst>
      <p:ext uri="{BB962C8B-B14F-4D97-AF65-F5344CB8AC3E}">
        <p14:creationId xmlns:p14="http://schemas.microsoft.com/office/powerpoint/2010/main" val="2768625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10905699" cy="5089486"/>
          </a:xfrm>
        </p:spPr>
        <p:txBody>
          <a:bodyPr/>
          <a:lstStyle/>
          <a:p>
            <a:pPr>
              <a:spcAft>
                <a:spcPts val="600"/>
              </a:spcAft>
            </a:pPr>
            <a:r>
              <a:rPr lang="fr-BE" sz="2800" dirty="0" err="1" smtClean="0"/>
              <a:t>Affiliated</a:t>
            </a:r>
            <a:r>
              <a:rPr lang="fr-BE" sz="2800" dirty="0" smtClean="0"/>
              <a:t> </a:t>
            </a:r>
            <a:r>
              <a:rPr lang="fr-BE" sz="2800" dirty="0" err="1" smtClean="0"/>
              <a:t>entities</a:t>
            </a:r>
            <a:r>
              <a:rPr lang="fr-BE" sz="2800" dirty="0" smtClean="0"/>
              <a:t>:</a:t>
            </a:r>
            <a:endParaRPr lang="fr-BE" sz="2200" dirty="0"/>
          </a:p>
          <a:p>
            <a:pPr lvl="1">
              <a:spcAft>
                <a:spcPts val="600"/>
              </a:spcAft>
            </a:pPr>
            <a:r>
              <a:rPr lang="fr-BE" sz="2400" dirty="0" err="1" smtClean="0"/>
              <a:t>participate</a:t>
            </a:r>
            <a:r>
              <a:rPr lang="fr-BE" sz="2400" dirty="0" smtClean="0"/>
              <a:t> </a:t>
            </a:r>
            <a:r>
              <a:rPr lang="fr-BE" sz="2400" dirty="0"/>
              <a:t>in the action </a:t>
            </a:r>
            <a:r>
              <a:rPr lang="fr-BE" sz="2400" dirty="0" err="1"/>
              <a:t>with</a:t>
            </a:r>
            <a:r>
              <a:rPr lang="fr-BE" sz="2400" dirty="0"/>
              <a:t> </a:t>
            </a:r>
            <a:r>
              <a:rPr lang="fr-BE" sz="2400" dirty="0" err="1"/>
              <a:t>similar</a:t>
            </a:r>
            <a:r>
              <a:rPr lang="fr-BE" sz="2400" dirty="0"/>
              <a:t> </a:t>
            </a:r>
            <a:r>
              <a:rPr lang="fr-BE" sz="2400" dirty="0" err="1"/>
              <a:t>rights</a:t>
            </a:r>
            <a:r>
              <a:rPr lang="fr-BE" sz="2400" dirty="0"/>
              <a:t> and </a:t>
            </a:r>
            <a:r>
              <a:rPr lang="fr-BE" sz="2400" dirty="0" smtClean="0"/>
              <a:t>obligations as </a:t>
            </a:r>
            <a:r>
              <a:rPr lang="fr-BE" sz="2400" dirty="0" err="1" smtClean="0"/>
              <a:t>beneficiaries</a:t>
            </a:r>
            <a:r>
              <a:rPr lang="fr-BE" sz="2400" dirty="0" smtClean="0"/>
              <a:t>, </a:t>
            </a:r>
            <a:r>
              <a:rPr lang="fr-BE" sz="2400" dirty="0"/>
              <a:t>but do not </a:t>
            </a:r>
            <a:r>
              <a:rPr lang="fr-BE" sz="2400" dirty="0" err="1"/>
              <a:t>sign</a:t>
            </a:r>
            <a:r>
              <a:rPr lang="fr-BE" sz="2400" dirty="0"/>
              <a:t> the </a:t>
            </a:r>
            <a:r>
              <a:rPr lang="fr-BE" sz="2400" dirty="0" smtClean="0"/>
              <a:t>Grant Agreement (i.e. do not </a:t>
            </a:r>
            <a:r>
              <a:rPr lang="fr-BE" sz="2400" dirty="0" err="1" smtClean="0"/>
              <a:t>become</a:t>
            </a:r>
            <a:r>
              <a:rPr lang="fr-BE" sz="2400" dirty="0" smtClean="0"/>
              <a:t> </a:t>
            </a:r>
            <a:r>
              <a:rPr lang="fr-BE" sz="2400" dirty="0" err="1" smtClean="0"/>
              <a:t>beneficiaries</a:t>
            </a:r>
            <a:r>
              <a:rPr lang="fr-BE" sz="2400" dirty="0" smtClean="0"/>
              <a:t> </a:t>
            </a:r>
            <a:r>
              <a:rPr lang="fr-BE" sz="2400" dirty="0" err="1" smtClean="0"/>
              <a:t>themselves</a:t>
            </a:r>
            <a:r>
              <a:rPr lang="fr-BE" sz="2400" dirty="0" smtClean="0"/>
              <a:t>)</a:t>
            </a:r>
            <a:endParaRPr lang="fr-BE" sz="2400" dirty="0"/>
          </a:p>
          <a:p>
            <a:pPr lvl="1">
              <a:spcAft>
                <a:spcPts val="600"/>
              </a:spcAft>
            </a:pPr>
            <a:r>
              <a:rPr lang="fr-BE" sz="2400" dirty="0" err="1" smtClean="0"/>
              <a:t>can</a:t>
            </a:r>
            <a:r>
              <a:rPr lang="fr-BE" sz="2400" dirty="0" smtClean="0"/>
              <a:t> </a:t>
            </a:r>
            <a:r>
              <a:rPr lang="fr-BE" sz="2400" dirty="0" err="1"/>
              <a:t>get</a:t>
            </a:r>
            <a:r>
              <a:rPr lang="fr-BE" sz="2400" dirty="0"/>
              <a:t> a part of the EU </a:t>
            </a:r>
            <a:r>
              <a:rPr lang="fr-BE" sz="2400" dirty="0" err="1"/>
              <a:t>grant</a:t>
            </a:r>
            <a:r>
              <a:rPr lang="fr-BE" sz="2400" dirty="0"/>
              <a:t> </a:t>
            </a:r>
            <a:r>
              <a:rPr lang="fr-BE" sz="2400" dirty="0" smtClean="0"/>
              <a:t>(via the </a:t>
            </a:r>
            <a:r>
              <a:rPr lang="fr-BE" sz="2400" dirty="0" err="1" smtClean="0"/>
              <a:t>coordinator</a:t>
            </a:r>
            <a:r>
              <a:rPr lang="fr-BE" sz="2400" dirty="0" smtClean="0"/>
              <a:t>) and </a:t>
            </a:r>
            <a:r>
              <a:rPr lang="fr-BE" sz="2400" dirty="0"/>
              <a:t>must </a:t>
            </a:r>
            <a:r>
              <a:rPr lang="fr-BE" sz="2400" dirty="0" err="1"/>
              <a:t>hence</a:t>
            </a:r>
            <a:r>
              <a:rPr lang="fr-BE" sz="2400" dirty="0"/>
              <a:t> </a:t>
            </a:r>
            <a:r>
              <a:rPr lang="fr-BE" sz="2400" dirty="0" err="1"/>
              <a:t>comply</a:t>
            </a:r>
            <a:r>
              <a:rPr lang="fr-BE" sz="2400" dirty="0"/>
              <a:t> </a:t>
            </a:r>
            <a:r>
              <a:rPr lang="fr-BE" sz="2400" dirty="0" err="1"/>
              <a:t>with</a:t>
            </a:r>
            <a:r>
              <a:rPr lang="fr-BE" sz="2400" dirty="0"/>
              <a:t> the call conditions and </a:t>
            </a:r>
            <a:r>
              <a:rPr lang="fr-BE" sz="2400" dirty="0" err="1"/>
              <a:t>be</a:t>
            </a:r>
            <a:r>
              <a:rPr lang="fr-BE" sz="2400" dirty="0"/>
              <a:t> </a:t>
            </a:r>
            <a:r>
              <a:rPr lang="fr-BE" sz="2400" dirty="0" err="1" smtClean="0"/>
              <a:t>validated</a:t>
            </a:r>
            <a:r>
              <a:rPr lang="fr-BE" sz="2400" dirty="0" smtClean="0"/>
              <a:t> (must have a PIC)</a:t>
            </a:r>
            <a:endParaRPr lang="fr-BE" dirty="0"/>
          </a:p>
          <a:p>
            <a:pPr marL="457200" lvl="1" indent="0">
              <a:buNone/>
            </a:pPr>
            <a:endParaRPr lang="fr-BE" dirty="0"/>
          </a:p>
          <a:p>
            <a:pPr lvl="1"/>
            <a:endParaRPr lang="fr-BE" dirty="0"/>
          </a:p>
          <a:p>
            <a:endParaRPr lang="fr-BE" dirty="0"/>
          </a:p>
          <a:p>
            <a:endParaRPr lang="fr-BE" dirty="0"/>
          </a:p>
          <a:p>
            <a:endParaRPr lang="fr-BE" dirty="0"/>
          </a:p>
          <a:p>
            <a:endParaRPr lang="fr-BE" dirty="0"/>
          </a:p>
        </p:txBody>
      </p:sp>
      <p:sp>
        <p:nvSpPr>
          <p:cNvPr id="3" name="Title 2"/>
          <p:cNvSpPr>
            <a:spLocks noGrp="1"/>
          </p:cNvSpPr>
          <p:nvPr>
            <p:ph type="title"/>
          </p:nvPr>
        </p:nvSpPr>
        <p:spPr/>
        <p:txBody>
          <a:bodyPr/>
          <a:lstStyle/>
          <a:p>
            <a:r>
              <a:rPr lang="fr-BE" dirty="0" err="1" smtClean="0"/>
              <a:t>Financing</a:t>
            </a:r>
            <a:endParaRPr lang="en-GB" dirty="0"/>
          </a:p>
        </p:txBody>
      </p:sp>
    </p:spTree>
    <p:extLst>
      <p:ext uri="{BB962C8B-B14F-4D97-AF65-F5344CB8AC3E}">
        <p14:creationId xmlns:p14="http://schemas.microsoft.com/office/powerpoint/2010/main" val="320414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95150" y="1587500"/>
            <a:ext cx="5716574" cy="3226678"/>
          </a:xfrm>
        </p:spPr>
        <p:txBody>
          <a:bodyPr>
            <a:noAutofit/>
          </a:bodyPr>
          <a:lstStyle/>
          <a:p>
            <a:r>
              <a:rPr lang="en-GB" dirty="0" smtClean="0">
                <a:solidFill>
                  <a:srgbClr val="ED8D2F"/>
                </a:solidFill>
              </a:rPr>
              <a:t>TV and Online </a:t>
            </a:r>
            <a:br>
              <a:rPr lang="en-GB" dirty="0" smtClean="0">
                <a:solidFill>
                  <a:srgbClr val="ED8D2F"/>
                </a:solidFill>
              </a:rPr>
            </a:br>
            <a:r>
              <a:rPr lang="en-GB" dirty="0" smtClean="0">
                <a:solidFill>
                  <a:srgbClr val="ED8D2F"/>
                </a:solidFill>
              </a:rPr>
              <a:t>Content</a:t>
            </a:r>
            <a:br>
              <a:rPr lang="en-GB" dirty="0" smtClean="0">
                <a:solidFill>
                  <a:srgbClr val="ED8D2F"/>
                </a:solidFill>
              </a:rPr>
            </a:br>
            <a:r>
              <a:rPr lang="en-GB" dirty="0" smtClean="0">
                <a:solidFill>
                  <a:srgbClr val="ED8D2F"/>
                </a:solidFill>
              </a:rPr>
              <a:t>2022 Call for </a:t>
            </a:r>
            <a:br>
              <a:rPr lang="en-GB" dirty="0" smtClean="0">
                <a:solidFill>
                  <a:srgbClr val="ED8D2F"/>
                </a:solidFill>
              </a:rPr>
            </a:br>
            <a:r>
              <a:rPr lang="en-GB" dirty="0" smtClean="0">
                <a:solidFill>
                  <a:srgbClr val="ED8D2F"/>
                </a:solidFill>
              </a:rPr>
              <a:t>proposals</a:t>
            </a:r>
            <a:endParaRPr lang="en-GB" dirty="0">
              <a:solidFill>
                <a:srgbClr val="ED8D2F"/>
              </a:solidFill>
            </a:endParaRPr>
          </a:p>
        </p:txBody>
      </p:sp>
      <p:sp>
        <p:nvSpPr>
          <p:cNvPr id="7" name="Subtitle 6"/>
          <p:cNvSpPr>
            <a:spLocks noGrp="1"/>
          </p:cNvSpPr>
          <p:nvPr>
            <p:ph type="subTitle" idx="1"/>
          </p:nvPr>
        </p:nvSpPr>
        <p:spPr>
          <a:xfrm>
            <a:off x="6553199" y="5087266"/>
            <a:ext cx="4591075" cy="492682"/>
          </a:xfrm>
        </p:spPr>
        <p:txBody>
          <a:bodyPr/>
          <a:lstStyle/>
          <a:p>
            <a:r>
              <a:rPr lang="fr-BE" dirty="0" smtClean="0">
                <a:solidFill>
                  <a:srgbClr val="3DACC8"/>
                </a:solidFill>
              </a:rPr>
              <a:t>Info session</a:t>
            </a:r>
            <a:endParaRPr lang="en-GB" dirty="0">
              <a:solidFill>
                <a:srgbClr val="3DACC8"/>
              </a:solidFill>
            </a:endParaRPr>
          </a:p>
        </p:txBody>
      </p:sp>
      <p:sp>
        <p:nvSpPr>
          <p:cNvPr id="8" name="Text Placeholder 7"/>
          <p:cNvSpPr>
            <a:spLocks noGrp="1"/>
          </p:cNvSpPr>
          <p:nvPr>
            <p:ph type="body" sz="quarter" idx="13"/>
          </p:nvPr>
        </p:nvSpPr>
        <p:spPr/>
        <p:txBody>
          <a:bodyPr/>
          <a:lstStyle/>
          <a:p>
            <a:r>
              <a:rPr lang="en-GB" dirty="0" smtClean="0"/>
              <a:t>8 March 2022</a:t>
            </a:r>
            <a:endParaRPr lang="en-GB" dirty="0"/>
          </a:p>
        </p:txBody>
      </p:sp>
      <p:sp>
        <p:nvSpPr>
          <p:cNvPr id="9" name="Text Placeholder 7"/>
          <p:cNvSpPr txBox="1">
            <a:spLocks/>
          </p:cNvSpPr>
          <p:nvPr/>
        </p:nvSpPr>
        <p:spPr>
          <a:xfrm>
            <a:off x="1071350" y="5548960"/>
            <a:ext cx="5040313" cy="528998"/>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1800"/>
              </a:spcAft>
              <a:buClr>
                <a:schemeClr val="tx2"/>
              </a:buClr>
              <a:buFontTx/>
              <a:buNone/>
              <a:defRPr sz="2200" i="1" kern="1200">
                <a:solidFill>
                  <a:schemeClr val="bg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dirty="0"/>
              <a:t>European Education and Culture </a:t>
            </a:r>
            <a:br>
              <a:rPr lang="en-GB" sz="2000" dirty="0"/>
            </a:br>
            <a:r>
              <a:rPr lang="en-GB" sz="2000" dirty="0"/>
              <a:t>Executive Agency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636" y="1704079"/>
            <a:ext cx="6160364" cy="3226678"/>
          </a:xfrm>
          <a:prstGeom prst="rect">
            <a:avLst/>
          </a:prstGeom>
        </p:spPr>
      </p:pic>
    </p:spTree>
    <p:extLst>
      <p:ext uri="{BB962C8B-B14F-4D97-AF65-F5344CB8AC3E}">
        <p14:creationId xmlns:p14="http://schemas.microsoft.com/office/powerpoint/2010/main" val="1725010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7013" y="1122363"/>
            <a:ext cx="10505387" cy="1240348"/>
          </a:xfrm>
        </p:spPr>
        <p:txBody>
          <a:bodyPr/>
          <a:lstStyle/>
          <a:p>
            <a:r>
              <a:rPr lang="fr-BE" dirty="0" smtClean="0"/>
              <a:t>Q&amp;A</a:t>
            </a:r>
            <a:endParaRPr lang="en-GB" dirty="0"/>
          </a:p>
        </p:txBody>
      </p:sp>
      <p:pic>
        <p:nvPicPr>
          <p:cNvPr id="5"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4569" t="16632" r="25491" b="17518"/>
          <a:stretch/>
        </p:blipFill>
        <p:spPr>
          <a:xfrm>
            <a:off x="0" y="3453481"/>
            <a:ext cx="3002844" cy="3404519"/>
          </a:xfrm>
          <a:prstGeom prst="rect">
            <a:avLst/>
          </a:prstGeom>
        </p:spPr>
      </p:pic>
      <p:pic>
        <p:nvPicPr>
          <p:cNvPr id="6"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2368" t="15550" r="26368" b="16855"/>
          <a:stretch/>
        </p:blipFill>
        <p:spPr>
          <a:xfrm>
            <a:off x="3002844" y="3453480"/>
            <a:ext cx="3002844" cy="3404519"/>
          </a:xfrm>
          <a:prstGeom prst="rect">
            <a:avLst/>
          </a:prstGeom>
          <a:solidFill>
            <a:srgbClr val="F6F6E8"/>
          </a:solidFill>
        </p:spPr>
      </p:pic>
      <p:pic>
        <p:nvPicPr>
          <p:cNvPr id="7" name="Picture Placeholder 5"/>
          <p:cNvPicPr>
            <a:picLocks noChangeAspect="1"/>
          </p:cNvPicPr>
          <p:nvPr/>
        </p:nvPicPr>
        <p:blipFill rotWithShape="1">
          <a:blip r:embed="rId5" cstate="print">
            <a:extLst>
              <a:ext uri="{28A0092B-C50C-407E-A947-70E740481C1C}">
                <a14:useLocalDpi xmlns:a14="http://schemas.microsoft.com/office/drawing/2010/main" val="0"/>
              </a:ext>
            </a:extLst>
          </a:blip>
          <a:srcRect l="23264" t="15730" r="25565" b="16795"/>
          <a:stretch/>
        </p:blipFill>
        <p:spPr>
          <a:xfrm>
            <a:off x="6005688" y="3453479"/>
            <a:ext cx="3002845" cy="3404520"/>
          </a:xfrm>
          <a:prstGeom prst="rect">
            <a:avLst/>
          </a:prstGeom>
          <a:solidFill>
            <a:srgbClr val="F6F6E8"/>
          </a:solidFill>
        </p:spPr>
      </p:pic>
    </p:spTree>
    <p:extLst>
      <p:ext uri="{BB962C8B-B14F-4D97-AF65-F5344CB8AC3E}">
        <p14:creationId xmlns:p14="http://schemas.microsoft.com/office/powerpoint/2010/main" val="3641516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394" y="1930401"/>
            <a:ext cx="9512588" cy="2980266"/>
          </a:xfrm>
        </p:spPr>
        <p:txBody>
          <a:bodyPr/>
          <a:lstStyle/>
          <a:p>
            <a:pPr algn="ctr"/>
            <a:r>
              <a:rPr lang="fr-BE" sz="4800" b="1" dirty="0" smtClean="0">
                <a:solidFill>
                  <a:srgbClr val="FFC000"/>
                </a:solidFill>
              </a:rPr>
              <a:t>STRETCH YOUR LEGS …</a:t>
            </a:r>
            <a:br>
              <a:rPr lang="fr-BE" sz="4800" b="1" dirty="0" smtClean="0">
                <a:solidFill>
                  <a:srgbClr val="FFC000"/>
                </a:solidFill>
              </a:rPr>
            </a:br>
            <a:r>
              <a:rPr lang="fr-BE" sz="4800" b="1" dirty="0" smtClean="0">
                <a:solidFill>
                  <a:srgbClr val="FFC000"/>
                </a:solidFill>
              </a:rPr>
              <a:t>TAKE A CUP OF COFFEE …</a:t>
            </a:r>
            <a:br>
              <a:rPr lang="fr-BE" sz="4800" b="1" dirty="0" smtClean="0">
                <a:solidFill>
                  <a:srgbClr val="FFC000"/>
                </a:solidFill>
              </a:rPr>
            </a:br>
            <a:r>
              <a:rPr lang="fr-BE" sz="4800" b="1" dirty="0">
                <a:solidFill>
                  <a:srgbClr val="FFC000"/>
                </a:solidFill>
              </a:rPr>
              <a:t/>
            </a:r>
            <a:br>
              <a:rPr lang="fr-BE" sz="4800" b="1" dirty="0">
                <a:solidFill>
                  <a:srgbClr val="FFC000"/>
                </a:solidFill>
              </a:rPr>
            </a:br>
            <a:r>
              <a:rPr lang="fr-BE" sz="4800" b="1" dirty="0" smtClean="0">
                <a:solidFill>
                  <a:srgbClr val="FFC000"/>
                </a:solidFill>
              </a:rPr>
              <a:t>BACK IN …</a:t>
            </a:r>
            <a:endParaRPr lang="en-GB" sz="4800" b="1" dirty="0">
              <a:solidFill>
                <a:srgbClr val="FFC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1989" y="4517993"/>
            <a:ext cx="3510011" cy="2340007"/>
          </a:xfrm>
          <a:prstGeom prst="rect">
            <a:avLst/>
          </a:prstGeom>
        </p:spPr>
      </p:pic>
    </p:spTree>
    <p:extLst>
      <p:ext uri="{BB962C8B-B14F-4D97-AF65-F5344CB8AC3E}">
        <p14:creationId xmlns:p14="http://schemas.microsoft.com/office/powerpoint/2010/main" val="2584132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7013" y="1122363"/>
            <a:ext cx="10505387" cy="1240348"/>
          </a:xfrm>
        </p:spPr>
        <p:txBody>
          <a:bodyPr/>
          <a:lstStyle/>
          <a:p>
            <a:r>
              <a:rPr lang="fr-BE" dirty="0" smtClean="0"/>
              <a:t>How are </a:t>
            </a:r>
            <a:r>
              <a:rPr lang="fr-BE" dirty="0" err="1" smtClean="0"/>
              <a:t>proposals</a:t>
            </a:r>
            <a:r>
              <a:rPr lang="fr-BE" dirty="0" smtClean="0"/>
              <a:t> </a:t>
            </a:r>
            <a:r>
              <a:rPr lang="fr-BE" dirty="0" err="1" smtClean="0"/>
              <a:t>assessed</a:t>
            </a:r>
            <a:r>
              <a:rPr lang="fr-BE" dirty="0" smtClean="0"/>
              <a:t>?</a:t>
            </a:r>
            <a:endParaRPr lang="en-GB" dirty="0"/>
          </a:p>
        </p:txBody>
      </p:sp>
      <p:pic>
        <p:nvPicPr>
          <p:cNvPr id="5"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4569" t="16632" r="25491" b="17518"/>
          <a:stretch/>
        </p:blipFill>
        <p:spPr>
          <a:xfrm>
            <a:off x="0" y="3453481"/>
            <a:ext cx="3002844" cy="3404519"/>
          </a:xfrm>
          <a:prstGeom prst="rect">
            <a:avLst/>
          </a:prstGeom>
        </p:spPr>
      </p:pic>
      <p:pic>
        <p:nvPicPr>
          <p:cNvPr id="6"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2368" t="15550" r="26368" b="16855"/>
          <a:stretch/>
        </p:blipFill>
        <p:spPr>
          <a:xfrm>
            <a:off x="3002844" y="3453480"/>
            <a:ext cx="3002844" cy="3404519"/>
          </a:xfrm>
          <a:prstGeom prst="rect">
            <a:avLst/>
          </a:prstGeom>
          <a:solidFill>
            <a:srgbClr val="F6F6E8"/>
          </a:solidFill>
        </p:spPr>
      </p:pic>
      <p:pic>
        <p:nvPicPr>
          <p:cNvPr id="7" name="Picture Placeholder 5"/>
          <p:cNvPicPr>
            <a:picLocks noChangeAspect="1"/>
          </p:cNvPicPr>
          <p:nvPr/>
        </p:nvPicPr>
        <p:blipFill rotWithShape="1">
          <a:blip r:embed="rId5" cstate="print">
            <a:extLst>
              <a:ext uri="{28A0092B-C50C-407E-A947-70E740481C1C}">
                <a14:useLocalDpi xmlns:a14="http://schemas.microsoft.com/office/drawing/2010/main" val="0"/>
              </a:ext>
            </a:extLst>
          </a:blip>
          <a:srcRect l="23264" t="15730" r="25565" b="16795"/>
          <a:stretch/>
        </p:blipFill>
        <p:spPr>
          <a:xfrm>
            <a:off x="6005688" y="3453479"/>
            <a:ext cx="3002845" cy="3404520"/>
          </a:xfrm>
          <a:prstGeom prst="rect">
            <a:avLst/>
          </a:prstGeom>
          <a:solidFill>
            <a:srgbClr val="F6F6E8"/>
          </a:solidFill>
        </p:spPr>
      </p:pic>
    </p:spTree>
    <p:extLst>
      <p:ext uri="{BB962C8B-B14F-4D97-AF65-F5344CB8AC3E}">
        <p14:creationId xmlns:p14="http://schemas.microsoft.com/office/powerpoint/2010/main" val="895831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How are the </a:t>
            </a:r>
            <a:r>
              <a:rPr lang="fr-BE" dirty="0" err="1" smtClean="0"/>
              <a:t>proposals</a:t>
            </a:r>
            <a:r>
              <a:rPr lang="fr-BE" dirty="0" smtClean="0"/>
              <a:t> </a:t>
            </a:r>
            <a:r>
              <a:rPr lang="fr-BE" dirty="0" err="1" smtClean="0"/>
              <a:t>assessed</a:t>
            </a:r>
            <a:r>
              <a:rPr lang="fr-BE" dirty="0" smtClean="0"/>
              <a:t>?</a:t>
            </a:r>
            <a:endParaRPr lang="en-GB" dirty="0"/>
          </a:p>
        </p:txBody>
      </p:sp>
      <p:grpSp>
        <p:nvGrpSpPr>
          <p:cNvPr id="4" name="Group 3"/>
          <p:cNvGrpSpPr/>
          <p:nvPr/>
        </p:nvGrpSpPr>
        <p:grpSpPr>
          <a:xfrm>
            <a:off x="840830" y="1825624"/>
            <a:ext cx="10900865" cy="3881438"/>
            <a:chOff x="840830" y="1825624"/>
            <a:chExt cx="10900865" cy="3881438"/>
          </a:xfrm>
        </p:grpSpPr>
        <p:sp>
          <p:nvSpPr>
            <p:cNvPr id="5" name="Freeform 4"/>
            <p:cNvSpPr/>
            <p:nvPr/>
          </p:nvSpPr>
          <p:spPr>
            <a:xfrm>
              <a:off x="840830" y="1825624"/>
              <a:ext cx="2580086" cy="3881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w="28575">
              <a:solidFill>
                <a:srgbClr val="FFC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14300" tIns="776288" rIns="114300" bIns="776288" numCol="1" spcCol="1270" anchor="t" anchorCtr="0">
              <a:noAutofit/>
            </a:bodyPr>
            <a:lstStyle/>
            <a:p>
              <a:pPr defTabSz="800100">
                <a:lnSpc>
                  <a:spcPct val="90000"/>
                </a:lnSpc>
                <a:spcBef>
                  <a:spcPct val="0"/>
                </a:spcBef>
                <a:spcAft>
                  <a:spcPts val="1800"/>
                </a:spcAft>
              </a:pPr>
              <a:r>
                <a:rPr lang="en-GB" dirty="0" smtClean="0">
                  <a:solidFill>
                    <a:schemeClr val="tx1"/>
                  </a:solidFill>
                  <a:latin typeface="EC Square Sans Pro Medium" panose="020B0500000000020004" pitchFamily="34" charset="0"/>
                </a:rPr>
                <a:t>ADMISSIBILITY CRITERIA</a:t>
              </a:r>
              <a:endParaRPr lang="en-US" dirty="0" smtClean="0">
                <a:solidFill>
                  <a:schemeClr val="tx1"/>
                </a:solidFill>
                <a:latin typeface="EC Square Sans Pro Medium" panose="020B0500000000020004" pitchFamily="34" charset="0"/>
              </a:endParaRPr>
            </a:p>
            <a:p>
              <a:pPr marL="285750" lvl="1" indent="-285750" algn="l" defTabSz="800100" rtl="0">
                <a:lnSpc>
                  <a:spcPct val="90000"/>
                </a:lnSpc>
                <a:spcBef>
                  <a:spcPct val="0"/>
                </a:spcBef>
                <a:spcAft>
                  <a:spcPct val="15000"/>
                </a:spcAft>
                <a:buFont typeface="EC Square Sans Pro" panose="020B0506040000020004" pitchFamily="34" charset="0"/>
                <a:buChar char="‣"/>
              </a:pPr>
              <a:r>
                <a:rPr lang="en-GB" sz="1800" u="none" strike="noStrike" kern="1200" dirty="0" smtClean="0">
                  <a:solidFill>
                    <a:schemeClr val="tx1"/>
                  </a:solidFill>
                  <a:effectLst/>
                  <a:latin typeface="+mn-lt"/>
                  <a:ea typeface="+mn-ea"/>
                  <a:cs typeface="+mn-cs"/>
                </a:rPr>
                <a:t>Submission </a:t>
              </a:r>
              <a:r>
                <a:rPr lang="en-GB" sz="1800" u="none" strike="noStrike" kern="1200" dirty="0" smtClean="0">
                  <a:solidFill>
                    <a:schemeClr val="tx1"/>
                  </a:solidFill>
                  <a:effectLst/>
                  <a:latin typeface="+mn-lt"/>
                </a:rPr>
                <a:t>requirements</a:t>
              </a:r>
              <a:endParaRPr lang="en-US" sz="1800" kern="1200" dirty="0">
                <a:solidFill>
                  <a:schemeClr val="tx1"/>
                </a:solidFill>
                <a:latin typeface="+mn-lt"/>
              </a:endParaRPr>
            </a:p>
          </p:txBody>
        </p:sp>
        <p:sp>
          <p:nvSpPr>
            <p:cNvPr id="6" name="Freeform 5"/>
            <p:cNvSpPr/>
            <p:nvPr/>
          </p:nvSpPr>
          <p:spPr>
            <a:xfrm rot="21600000">
              <a:off x="3614422" y="1825624"/>
              <a:ext cx="2580086" cy="3881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w="28575">
              <a:solidFill>
                <a:srgbClr val="FFC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14300" tIns="776288" rIns="114300" bIns="776288" numCol="1" spcCol="1270" anchor="t" anchorCtr="0">
              <a:noAutofit/>
            </a:bodyPr>
            <a:lstStyle/>
            <a:p>
              <a:pPr lvl="0" defTabSz="800100">
                <a:lnSpc>
                  <a:spcPct val="90000"/>
                </a:lnSpc>
                <a:spcBef>
                  <a:spcPct val="0"/>
                </a:spcBef>
                <a:spcAft>
                  <a:spcPts val="1800"/>
                </a:spcAft>
              </a:pPr>
              <a:r>
                <a:rPr lang="en-US" dirty="0" smtClean="0">
                  <a:solidFill>
                    <a:schemeClr val="tx1"/>
                  </a:solidFill>
                  <a:latin typeface="EC Square Sans Pro Medium" panose="020B0500000000020004" pitchFamily="34" charset="0"/>
                </a:rPr>
                <a:t>ELIGIBILITY CRITERIA</a:t>
              </a:r>
            </a:p>
            <a:p>
              <a:pPr marL="285750" lvl="1" indent="-285750" algn="l" defTabSz="800100" rtl="0">
                <a:lnSpc>
                  <a:spcPct val="90000"/>
                </a:lnSpc>
                <a:spcBef>
                  <a:spcPct val="0"/>
                </a:spcBef>
                <a:spcAft>
                  <a:spcPct val="15000"/>
                </a:spcAft>
                <a:buFontTx/>
                <a:buChar char="‣"/>
              </a:pPr>
              <a:r>
                <a:rPr lang="en-GB" sz="1800" u="none" strike="noStrike" kern="1200" noProof="0" dirty="0" smtClean="0">
                  <a:solidFill>
                    <a:schemeClr val="tx1"/>
                  </a:solidFill>
                  <a:effectLst/>
                  <a:latin typeface="+mn-lt"/>
                  <a:ea typeface="+mn-ea"/>
                  <a:cs typeface="+mn-cs"/>
                </a:rPr>
                <a:t>Eligible participants</a:t>
              </a:r>
            </a:p>
            <a:p>
              <a:pPr marL="285750" lvl="1" indent="-285750" algn="l" defTabSz="800100" rtl="0">
                <a:lnSpc>
                  <a:spcPct val="90000"/>
                </a:lnSpc>
                <a:spcBef>
                  <a:spcPct val="0"/>
                </a:spcBef>
                <a:spcAft>
                  <a:spcPct val="15000"/>
                </a:spcAft>
                <a:buFontTx/>
                <a:buChar char="‣"/>
              </a:pPr>
              <a:r>
                <a:rPr lang="fr-BE" dirty="0" err="1" smtClean="0">
                  <a:solidFill>
                    <a:schemeClr val="tx1"/>
                  </a:solidFill>
                </a:rPr>
                <a:t>Eligible</a:t>
              </a:r>
              <a:r>
                <a:rPr lang="fr-BE" dirty="0" smtClean="0">
                  <a:solidFill>
                    <a:schemeClr val="tx1"/>
                  </a:solidFill>
                </a:rPr>
                <a:t> </a:t>
              </a:r>
              <a:r>
                <a:rPr lang="fr-BE" dirty="0" err="1" smtClean="0">
                  <a:solidFill>
                    <a:schemeClr val="tx1"/>
                  </a:solidFill>
                </a:rPr>
                <a:t>activities</a:t>
              </a:r>
              <a:endParaRPr lang="en-GB" sz="1800" kern="1200" noProof="0" dirty="0">
                <a:solidFill>
                  <a:schemeClr val="tx1"/>
                </a:solidFill>
                <a:latin typeface="+mn-lt"/>
              </a:endParaRPr>
            </a:p>
          </p:txBody>
        </p:sp>
        <p:sp>
          <p:nvSpPr>
            <p:cNvPr id="7" name="Freeform 6"/>
            <p:cNvSpPr/>
            <p:nvPr/>
          </p:nvSpPr>
          <p:spPr>
            <a:xfrm>
              <a:off x="6388014" y="1825624"/>
              <a:ext cx="2580086" cy="3881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w="28575">
              <a:solidFill>
                <a:srgbClr val="FFC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14300" tIns="776288" rIns="114300" bIns="776288" numCol="1" spcCol="1270" anchor="t" anchorCtr="0">
              <a:noAutofit/>
            </a:bodyPr>
            <a:lstStyle/>
            <a:p>
              <a:pPr defTabSz="800100">
                <a:lnSpc>
                  <a:spcPct val="90000"/>
                </a:lnSpc>
                <a:spcBef>
                  <a:spcPct val="0"/>
                </a:spcBef>
                <a:spcAft>
                  <a:spcPts val="1800"/>
                </a:spcAft>
              </a:pPr>
              <a:r>
                <a:rPr lang="en-US" dirty="0" smtClean="0">
                  <a:solidFill>
                    <a:schemeClr val="tx1"/>
                  </a:solidFill>
                  <a:latin typeface="EC Square Sans Pro Medium" panose="020B0500000000020004" pitchFamily="34" charset="0"/>
                </a:rPr>
                <a:t>FINANCIAL AND OPERATIONAL CAPACITY AND EXCLUSION</a:t>
              </a:r>
            </a:p>
            <a:p>
              <a:pPr marL="285750" lvl="1" indent="-285750" defTabSz="800100">
                <a:lnSpc>
                  <a:spcPct val="90000"/>
                </a:lnSpc>
                <a:spcBef>
                  <a:spcPct val="0"/>
                </a:spcBef>
                <a:spcAft>
                  <a:spcPct val="15000"/>
                </a:spcAft>
                <a:buFontTx/>
                <a:buChar char="‣"/>
              </a:pPr>
              <a:r>
                <a:rPr lang="en-US" dirty="0" smtClean="0">
                  <a:solidFill>
                    <a:schemeClr val="tx1"/>
                  </a:solidFill>
                </a:rPr>
                <a:t>Expertise and solvency</a:t>
              </a:r>
              <a:endParaRPr lang="en-US" dirty="0">
                <a:solidFill>
                  <a:schemeClr val="tx1"/>
                </a:solidFill>
              </a:endParaRPr>
            </a:p>
            <a:p>
              <a:pPr marL="285750" lvl="1" indent="-285750" algn="l" defTabSz="800100">
                <a:lnSpc>
                  <a:spcPct val="90000"/>
                </a:lnSpc>
                <a:spcBef>
                  <a:spcPct val="0"/>
                </a:spcBef>
                <a:spcAft>
                  <a:spcPct val="15000"/>
                </a:spcAft>
                <a:buFontTx/>
                <a:buChar char="‣"/>
              </a:pPr>
              <a:r>
                <a:rPr lang="fr-FR" sz="1800" kern="1200" dirty="0" smtClean="0">
                  <a:solidFill>
                    <a:schemeClr val="tx1"/>
                  </a:solidFill>
                  <a:latin typeface="+mn-lt"/>
                </a:rPr>
                <a:t>Situations of exclusion</a:t>
              </a:r>
              <a:br>
                <a:rPr lang="fr-FR" sz="1800" kern="1200" dirty="0" smtClean="0">
                  <a:solidFill>
                    <a:schemeClr val="tx1"/>
                  </a:solidFill>
                  <a:latin typeface="+mn-lt"/>
                </a:rPr>
              </a:br>
              <a:r>
                <a:rPr lang="fr-FR" sz="1800" kern="1200" dirty="0" smtClean="0">
                  <a:solidFill>
                    <a:schemeClr val="tx1"/>
                  </a:solidFill>
                  <a:latin typeface="+mn-lt"/>
                </a:rPr>
                <a:t>(</a:t>
              </a:r>
              <a:r>
                <a:rPr lang="fr-FR" sz="1800" kern="1200" dirty="0" err="1" smtClean="0">
                  <a:solidFill>
                    <a:schemeClr val="tx1"/>
                  </a:solidFill>
                  <a:latin typeface="+mn-lt"/>
                </a:rPr>
                <a:t>eg</a:t>
              </a:r>
              <a:r>
                <a:rPr lang="fr-FR" sz="1800" kern="1200" dirty="0" smtClean="0">
                  <a:solidFill>
                    <a:schemeClr val="tx1"/>
                  </a:solidFill>
                  <a:latin typeface="+mn-lt"/>
                </a:rPr>
                <a:t> </a:t>
              </a:r>
              <a:r>
                <a:rPr lang="en-GB" sz="1800" kern="1200" noProof="0" dirty="0" smtClean="0">
                  <a:solidFill>
                    <a:schemeClr val="tx1"/>
                  </a:solidFill>
                  <a:latin typeface="+mn-lt"/>
                </a:rPr>
                <a:t>bankruptcy</a:t>
              </a:r>
              <a:r>
                <a:rPr lang="fr-FR" sz="1800" kern="1200" dirty="0" smtClean="0">
                  <a:solidFill>
                    <a:schemeClr val="tx1"/>
                  </a:solidFill>
                  <a:latin typeface="+mn-lt"/>
                </a:rPr>
                <a:t>)</a:t>
              </a:r>
              <a:endParaRPr lang="en-US" sz="1800" kern="1200" dirty="0">
                <a:solidFill>
                  <a:schemeClr val="tx1"/>
                </a:solidFill>
                <a:latin typeface="+mn-lt"/>
              </a:endParaRPr>
            </a:p>
          </p:txBody>
        </p:sp>
        <p:sp>
          <p:nvSpPr>
            <p:cNvPr id="8" name="Freeform 7"/>
            <p:cNvSpPr/>
            <p:nvPr/>
          </p:nvSpPr>
          <p:spPr>
            <a:xfrm rot="21600000">
              <a:off x="9161609" y="1825624"/>
              <a:ext cx="2580086" cy="388143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w="28575">
              <a:solidFill>
                <a:srgbClr val="FFC000"/>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14300" tIns="776288" rIns="114300" bIns="776288" numCol="1" spcCol="1270" anchor="t" anchorCtr="0">
              <a:noAutofit/>
            </a:bodyPr>
            <a:lstStyle/>
            <a:p>
              <a:pPr lvl="0" defTabSz="800100">
                <a:lnSpc>
                  <a:spcPct val="90000"/>
                </a:lnSpc>
                <a:spcBef>
                  <a:spcPct val="0"/>
                </a:spcBef>
                <a:spcAft>
                  <a:spcPts val="1800"/>
                </a:spcAft>
              </a:pPr>
              <a:r>
                <a:rPr lang="en-GB" dirty="0" smtClean="0">
                  <a:solidFill>
                    <a:schemeClr val="tx1"/>
                  </a:solidFill>
                  <a:latin typeface="EC Square Sans Pro Medium" panose="020B0500000000020004" pitchFamily="34" charset="0"/>
                </a:rPr>
                <a:t>AWARD CRITERIA</a:t>
              </a:r>
              <a:endParaRPr lang="en-US" dirty="0" smtClean="0">
                <a:solidFill>
                  <a:schemeClr val="tx1"/>
                </a:solidFill>
                <a:latin typeface="EC Square Sans Pro Medium" panose="020B0500000000020004" pitchFamily="34" charset="0"/>
              </a:endParaRPr>
            </a:p>
            <a:p>
              <a:pPr marL="285750" lvl="1" indent="-285750" algn="l" defTabSz="800100" rtl="0">
                <a:lnSpc>
                  <a:spcPct val="90000"/>
                </a:lnSpc>
                <a:spcBef>
                  <a:spcPct val="0"/>
                </a:spcBef>
                <a:spcAft>
                  <a:spcPct val="15000"/>
                </a:spcAft>
                <a:buFontTx/>
                <a:buChar char="‣"/>
              </a:pPr>
              <a:r>
                <a:rPr lang="en-GB" sz="1800" u="none" strike="noStrike" kern="1200" noProof="0" dirty="0" smtClean="0">
                  <a:solidFill>
                    <a:schemeClr val="tx1"/>
                  </a:solidFill>
                  <a:effectLst/>
                  <a:latin typeface="+mn-lt"/>
                  <a:ea typeface="+mn-ea"/>
                  <a:cs typeface="+mn-cs"/>
                </a:rPr>
                <a:t>Evaluation </a:t>
              </a:r>
              <a:r>
                <a:rPr lang="en-GB" sz="1800" u="none" strike="noStrike" kern="1200" noProof="0" dirty="0" smtClean="0">
                  <a:solidFill>
                    <a:schemeClr val="tx1"/>
                  </a:solidFill>
                  <a:effectLst/>
                  <a:latin typeface="+mn-lt"/>
                </a:rPr>
                <a:t>of the quality of the proposal </a:t>
              </a:r>
              <a:endParaRPr lang="en-GB" sz="1800" kern="1200" noProof="0" dirty="0">
                <a:solidFill>
                  <a:schemeClr val="tx1"/>
                </a:solidFill>
                <a:latin typeface="+mn-lt"/>
              </a:endParaRPr>
            </a:p>
          </p:txBody>
        </p:sp>
      </p:grpSp>
    </p:spTree>
    <p:extLst>
      <p:ext uri="{BB962C8B-B14F-4D97-AF65-F5344CB8AC3E}">
        <p14:creationId xmlns:p14="http://schemas.microsoft.com/office/powerpoint/2010/main" val="4133638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8532"/>
            <a:ext cx="10905699" cy="4987554"/>
          </a:xfrm>
        </p:spPr>
        <p:txBody>
          <a:bodyPr/>
          <a:lstStyle/>
          <a:p>
            <a:r>
              <a:rPr lang="fr-BE" dirty="0" err="1" smtClean="0"/>
              <a:t>Submit</a:t>
            </a:r>
            <a:r>
              <a:rPr lang="fr-BE" dirty="0" smtClean="0"/>
              <a:t> </a:t>
            </a:r>
            <a:r>
              <a:rPr lang="fr-BE" b="1" dirty="0" err="1" smtClean="0"/>
              <a:t>before</a:t>
            </a:r>
            <a:r>
              <a:rPr lang="fr-BE" dirty="0" smtClean="0"/>
              <a:t> the deadline </a:t>
            </a:r>
            <a:r>
              <a:rPr lang="fr-BE" dirty="0" smtClean="0">
                <a:solidFill>
                  <a:srgbClr val="E76C53"/>
                </a:solidFill>
              </a:rPr>
              <a:t>(No </a:t>
            </a:r>
            <a:r>
              <a:rPr lang="fr-BE" dirty="0" err="1" smtClean="0">
                <a:solidFill>
                  <a:srgbClr val="E76C53"/>
                </a:solidFill>
              </a:rPr>
              <a:t>late</a:t>
            </a:r>
            <a:r>
              <a:rPr lang="fr-BE" dirty="0" smtClean="0">
                <a:solidFill>
                  <a:srgbClr val="E76C53"/>
                </a:solidFill>
              </a:rPr>
              <a:t> </a:t>
            </a:r>
            <a:r>
              <a:rPr lang="fr-BE" dirty="0" err="1" smtClean="0">
                <a:solidFill>
                  <a:srgbClr val="E76C53"/>
                </a:solidFill>
              </a:rPr>
              <a:t>submissions</a:t>
            </a:r>
            <a:r>
              <a:rPr lang="fr-BE" dirty="0" smtClean="0">
                <a:solidFill>
                  <a:srgbClr val="E76C53"/>
                </a:solidFill>
              </a:rPr>
              <a:t>)</a:t>
            </a:r>
          </a:p>
          <a:p>
            <a:pPr lvl="1"/>
            <a:r>
              <a:rPr lang="fr-BE" dirty="0" smtClean="0">
                <a:solidFill>
                  <a:srgbClr val="E76C53"/>
                </a:solidFill>
              </a:rPr>
              <a:t>BUT: </a:t>
            </a:r>
            <a:r>
              <a:rPr lang="fr-BE" dirty="0" err="1"/>
              <a:t>you</a:t>
            </a:r>
            <a:r>
              <a:rPr lang="fr-BE" dirty="0"/>
              <a:t> </a:t>
            </a:r>
            <a:r>
              <a:rPr lang="fr-BE" dirty="0" err="1" smtClean="0"/>
              <a:t>can</a:t>
            </a:r>
            <a:r>
              <a:rPr lang="fr-BE" dirty="0" smtClean="0"/>
              <a:t> </a:t>
            </a:r>
            <a:r>
              <a:rPr lang="fr-BE" dirty="0" err="1" smtClean="0"/>
              <a:t>resubmit</a:t>
            </a:r>
            <a:r>
              <a:rPr lang="fr-BE" dirty="0" smtClean="0"/>
              <a:t> </a:t>
            </a:r>
            <a:r>
              <a:rPr lang="fr-BE" dirty="0" err="1" smtClean="0"/>
              <a:t>revised</a:t>
            </a:r>
            <a:r>
              <a:rPr lang="fr-BE" dirty="0" smtClean="0"/>
              <a:t> versions up till the deadline</a:t>
            </a:r>
            <a:endParaRPr lang="fr-BE" dirty="0"/>
          </a:p>
          <a:p>
            <a:r>
              <a:rPr lang="fr-BE" dirty="0" err="1" smtClean="0"/>
              <a:t>Submit</a:t>
            </a:r>
            <a:r>
              <a:rPr lang="fr-BE" dirty="0" smtClean="0"/>
              <a:t> </a:t>
            </a:r>
            <a:r>
              <a:rPr lang="fr-BE" b="1" dirty="0" err="1" smtClean="0"/>
              <a:t>electronically</a:t>
            </a:r>
            <a:r>
              <a:rPr lang="fr-BE" b="1" dirty="0" smtClean="0"/>
              <a:t> </a:t>
            </a:r>
            <a:r>
              <a:rPr lang="fr-BE" dirty="0" smtClean="0"/>
              <a:t>via the </a:t>
            </a:r>
            <a:r>
              <a:rPr lang="fr-BE" dirty="0" err="1" smtClean="0"/>
              <a:t>Funding</a:t>
            </a:r>
            <a:r>
              <a:rPr lang="fr-BE" dirty="0" smtClean="0"/>
              <a:t> &amp; Tenders Portal </a:t>
            </a:r>
            <a:r>
              <a:rPr lang="fr-BE" dirty="0" err="1" smtClean="0"/>
              <a:t>Electronic</a:t>
            </a:r>
            <a:r>
              <a:rPr lang="fr-BE" dirty="0" smtClean="0"/>
              <a:t> </a:t>
            </a:r>
            <a:r>
              <a:rPr lang="fr-BE" dirty="0" err="1" smtClean="0"/>
              <a:t>Submission</a:t>
            </a:r>
            <a:r>
              <a:rPr lang="fr-BE" dirty="0" smtClean="0"/>
              <a:t> System </a:t>
            </a:r>
            <a:r>
              <a:rPr lang="fr-BE" dirty="0">
                <a:solidFill>
                  <a:srgbClr val="E76C53"/>
                </a:solidFill>
              </a:rPr>
              <a:t>(No </a:t>
            </a:r>
            <a:r>
              <a:rPr lang="fr-BE" dirty="0" smtClean="0">
                <a:solidFill>
                  <a:srgbClr val="E76C53"/>
                </a:solidFill>
              </a:rPr>
              <a:t>applications by email/on </a:t>
            </a:r>
            <a:r>
              <a:rPr lang="fr-BE" dirty="0" err="1" smtClean="0">
                <a:solidFill>
                  <a:srgbClr val="E76C53"/>
                </a:solidFill>
              </a:rPr>
              <a:t>paper</a:t>
            </a:r>
            <a:r>
              <a:rPr lang="fr-BE" dirty="0" smtClean="0">
                <a:solidFill>
                  <a:srgbClr val="E76C53"/>
                </a:solidFill>
              </a:rPr>
              <a:t>)</a:t>
            </a:r>
          </a:p>
          <a:p>
            <a:r>
              <a:rPr lang="fr-BE" dirty="0" err="1" smtClean="0"/>
              <a:t>Submit</a:t>
            </a:r>
            <a:r>
              <a:rPr lang="fr-BE" dirty="0" smtClean="0"/>
              <a:t> </a:t>
            </a:r>
            <a:r>
              <a:rPr lang="fr-BE" dirty="0" err="1" smtClean="0"/>
              <a:t>using</a:t>
            </a:r>
            <a:r>
              <a:rPr lang="fr-BE" dirty="0" smtClean="0"/>
              <a:t> the </a:t>
            </a:r>
            <a:r>
              <a:rPr lang="fr-BE" b="1" dirty="0" err="1" smtClean="0"/>
              <a:t>templates</a:t>
            </a:r>
            <a:r>
              <a:rPr lang="fr-BE" dirty="0" smtClean="0"/>
              <a:t> </a:t>
            </a:r>
            <a:r>
              <a:rPr lang="fr-BE" dirty="0" err="1" smtClean="0"/>
              <a:t>provided</a:t>
            </a:r>
            <a:r>
              <a:rPr lang="fr-BE" dirty="0" smtClean="0"/>
              <a:t> in the </a:t>
            </a:r>
            <a:r>
              <a:rPr lang="fr-BE" dirty="0" err="1" smtClean="0"/>
              <a:t>Submission</a:t>
            </a:r>
            <a:r>
              <a:rPr lang="fr-BE" dirty="0" smtClean="0"/>
              <a:t> System </a:t>
            </a:r>
            <a:r>
              <a:rPr lang="fr-BE" dirty="0">
                <a:solidFill>
                  <a:srgbClr val="E76C53"/>
                </a:solidFill>
              </a:rPr>
              <a:t>(</a:t>
            </a:r>
            <a:r>
              <a:rPr lang="fr-BE" dirty="0" smtClean="0">
                <a:solidFill>
                  <a:srgbClr val="E76C53"/>
                </a:solidFill>
              </a:rPr>
              <a:t>Not the </a:t>
            </a:r>
            <a:r>
              <a:rPr lang="fr-BE" dirty="0" err="1" smtClean="0">
                <a:solidFill>
                  <a:srgbClr val="E76C53"/>
                </a:solidFill>
              </a:rPr>
              <a:t>templates</a:t>
            </a:r>
            <a:r>
              <a:rPr lang="fr-BE" dirty="0" smtClean="0">
                <a:solidFill>
                  <a:srgbClr val="E76C53"/>
                </a:solidFill>
              </a:rPr>
              <a:t> on the topic page -&gt; for info </a:t>
            </a:r>
            <a:r>
              <a:rPr lang="fr-BE" dirty="0" err="1" smtClean="0">
                <a:solidFill>
                  <a:srgbClr val="E76C53"/>
                </a:solidFill>
              </a:rPr>
              <a:t>only</a:t>
            </a:r>
            <a:r>
              <a:rPr lang="fr-BE" dirty="0" smtClean="0">
                <a:solidFill>
                  <a:srgbClr val="E76C53"/>
                </a:solidFill>
              </a:rPr>
              <a:t>)</a:t>
            </a:r>
          </a:p>
          <a:p>
            <a:r>
              <a:rPr lang="fr-BE" dirty="0" err="1" smtClean="0"/>
              <a:t>Submission</a:t>
            </a:r>
            <a:r>
              <a:rPr lang="fr-BE" dirty="0" smtClean="0"/>
              <a:t> </a:t>
            </a:r>
            <a:r>
              <a:rPr lang="fr-BE" dirty="0" err="1" smtClean="0"/>
              <a:t>only</a:t>
            </a:r>
            <a:r>
              <a:rPr lang="fr-BE" dirty="0" smtClean="0"/>
              <a:t> possible </a:t>
            </a:r>
            <a:r>
              <a:rPr lang="fr-BE" dirty="0" err="1" smtClean="0"/>
              <a:t>when</a:t>
            </a:r>
            <a:r>
              <a:rPr lang="fr-BE" dirty="0" smtClean="0"/>
              <a:t> </a:t>
            </a:r>
            <a:r>
              <a:rPr lang="fr-BE" b="1" dirty="0" err="1" smtClean="0"/>
              <a:t>complete</a:t>
            </a:r>
            <a:r>
              <a:rPr lang="fr-BE" dirty="0" smtClean="0"/>
              <a:t> </a:t>
            </a:r>
            <a:r>
              <a:rPr lang="fr-BE" dirty="0">
                <a:solidFill>
                  <a:srgbClr val="E76C53"/>
                </a:solidFill>
              </a:rPr>
              <a:t>(all </a:t>
            </a:r>
            <a:r>
              <a:rPr lang="fr-BE" dirty="0" err="1">
                <a:solidFill>
                  <a:srgbClr val="E76C53"/>
                </a:solidFill>
              </a:rPr>
              <a:t>mandatory</a:t>
            </a:r>
            <a:r>
              <a:rPr lang="fr-BE" dirty="0">
                <a:solidFill>
                  <a:srgbClr val="E76C53"/>
                </a:solidFill>
              </a:rPr>
              <a:t> parts and </a:t>
            </a:r>
            <a:r>
              <a:rPr lang="fr-BE" dirty="0" err="1">
                <a:solidFill>
                  <a:srgbClr val="E76C53"/>
                </a:solidFill>
              </a:rPr>
              <a:t>mandatory</a:t>
            </a:r>
            <a:r>
              <a:rPr lang="fr-BE" dirty="0">
                <a:solidFill>
                  <a:srgbClr val="E76C53"/>
                </a:solidFill>
              </a:rPr>
              <a:t> annexes</a:t>
            </a:r>
            <a:r>
              <a:rPr lang="fr-BE" dirty="0" smtClean="0">
                <a:solidFill>
                  <a:srgbClr val="E76C53"/>
                </a:solidFill>
              </a:rPr>
              <a:t>)</a:t>
            </a:r>
          </a:p>
          <a:p>
            <a:r>
              <a:rPr lang="fr-BE" dirty="0"/>
              <a:t>Respect the page </a:t>
            </a:r>
            <a:r>
              <a:rPr lang="fr-BE" dirty="0" smtClean="0"/>
              <a:t>limitations (Part B max. 70 pages – </a:t>
            </a:r>
            <a:r>
              <a:rPr lang="fr-BE" dirty="0" err="1" smtClean="0"/>
              <a:t>does</a:t>
            </a:r>
            <a:r>
              <a:rPr lang="fr-BE" dirty="0" smtClean="0"/>
              <a:t> not </a:t>
            </a:r>
            <a:r>
              <a:rPr lang="fr-BE" dirty="0" err="1" smtClean="0"/>
              <a:t>include</a:t>
            </a:r>
            <a:r>
              <a:rPr lang="fr-BE" dirty="0" smtClean="0"/>
              <a:t> the </a:t>
            </a:r>
            <a:r>
              <a:rPr lang="fr-BE" dirty="0" err="1" smtClean="0"/>
              <a:t>other</a:t>
            </a:r>
            <a:r>
              <a:rPr lang="fr-BE" dirty="0" smtClean="0"/>
              <a:t> annexes)</a:t>
            </a:r>
            <a:endParaRPr lang="fr-BE" dirty="0"/>
          </a:p>
          <a:p>
            <a:endParaRPr lang="en-GB" dirty="0"/>
          </a:p>
        </p:txBody>
      </p:sp>
      <p:sp>
        <p:nvSpPr>
          <p:cNvPr id="3" name="Title 2"/>
          <p:cNvSpPr>
            <a:spLocks noGrp="1"/>
          </p:cNvSpPr>
          <p:nvPr>
            <p:ph type="title"/>
          </p:nvPr>
        </p:nvSpPr>
        <p:spPr/>
        <p:txBody>
          <a:bodyPr/>
          <a:lstStyle/>
          <a:p>
            <a:r>
              <a:rPr lang="fr-BE" dirty="0" err="1" smtClean="0"/>
              <a:t>Admissibility</a:t>
            </a:r>
            <a:r>
              <a:rPr lang="fr-BE" dirty="0" smtClean="0"/>
              <a:t> </a:t>
            </a:r>
            <a:r>
              <a:rPr lang="fr-BE" dirty="0" err="1" smtClean="0"/>
              <a:t>criteria</a:t>
            </a:r>
            <a:endParaRPr lang="en-GB" dirty="0"/>
          </a:p>
        </p:txBody>
      </p:sp>
    </p:spTree>
    <p:extLst>
      <p:ext uri="{BB962C8B-B14F-4D97-AF65-F5344CB8AC3E}">
        <p14:creationId xmlns:p14="http://schemas.microsoft.com/office/powerpoint/2010/main" val="4035324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10905699" cy="4322074"/>
          </a:xfrm>
        </p:spPr>
        <p:txBody>
          <a:bodyPr/>
          <a:lstStyle/>
          <a:p>
            <a:r>
              <a:rPr lang="fr-BE" sz="2800" dirty="0"/>
              <a:t>Financial </a:t>
            </a:r>
            <a:r>
              <a:rPr lang="fr-BE" sz="2800" dirty="0" err="1"/>
              <a:t>capacity</a:t>
            </a:r>
            <a:r>
              <a:rPr lang="fr-BE" sz="2800" dirty="0"/>
              <a:t>: have stable and </a:t>
            </a:r>
            <a:r>
              <a:rPr lang="fr-BE" sz="2800" dirty="0" err="1"/>
              <a:t>sufficient</a:t>
            </a:r>
            <a:r>
              <a:rPr lang="fr-BE" sz="2800" dirty="0"/>
              <a:t> </a:t>
            </a:r>
            <a:r>
              <a:rPr lang="fr-BE" sz="2800" dirty="0" err="1"/>
              <a:t>resources</a:t>
            </a:r>
            <a:r>
              <a:rPr lang="fr-BE" sz="2800" dirty="0"/>
              <a:t> to </a:t>
            </a:r>
            <a:r>
              <a:rPr lang="fr-BE" sz="2800" dirty="0" err="1"/>
              <a:t>implement</a:t>
            </a:r>
            <a:r>
              <a:rPr lang="fr-BE" sz="2800" dirty="0"/>
              <a:t> the </a:t>
            </a:r>
            <a:r>
              <a:rPr lang="fr-BE" sz="2800" dirty="0" err="1"/>
              <a:t>project</a:t>
            </a:r>
            <a:r>
              <a:rPr lang="fr-BE" sz="2800" dirty="0"/>
              <a:t> and </a:t>
            </a:r>
            <a:r>
              <a:rPr lang="fr-BE" sz="2800" dirty="0" err="1"/>
              <a:t>contribute</a:t>
            </a:r>
            <a:r>
              <a:rPr lang="fr-BE" sz="2800" dirty="0"/>
              <a:t> </a:t>
            </a:r>
            <a:r>
              <a:rPr lang="fr-BE" sz="2800" dirty="0" err="1"/>
              <a:t>their</a:t>
            </a:r>
            <a:r>
              <a:rPr lang="fr-BE" sz="2800" dirty="0"/>
              <a:t> </a:t>
            </a:r>
            <a:r>
              <a:rPr lang="fr-BE" sz="2800" dirty="0" err="1" smtClean="0"/>
              <a:t>share</a:t>
            </a:r>
            <a:endParaRPr lang="fr-BE" sz="2800" dirty="0" smtClean="0"/>
          </a:p>
          <a:p>
            <a:pPr lvl="1"/>
            <a:r>
              <a:rPr lang="fr-BE" sz="2400" dirty="0" err="1" smtClean="0"/>
              <a:t>Based</a:t>
            </a:r>
            <a:r>
              <a:rPr lang="fr-BE" sz="2400" dirty="0" smtClean="0"/>
              <a:t> on </a:t>
            </a:r>
            <a:r>
              <a:rPr lang="fr-BE" sz="2400" dirty="0" err="1" smtClean="0"/>
              <a:t>annual</a:t>
            </a:r>
            <a:r>
              <a:rPr lang="fr-BE" sz="2400" dirty="0" smtClean="0"/>
              <a:t> </a:t>
            </a:r>
            <a:r>
              <a:rPr lang="fr-BE" sz="2400" dirty="0" err="1" smtClean="0"/>
              <a:t>accounts</a:t>
            </a:r>
            <a:r>
              <a:rPr lang="fr-BE" sz="2400" dirty="0" smtClean="0"/>
              <a:t> (to </a:t>
            </a:r>
            <a:r>
              <a:rPr lang="fr-BE" sz="2400" dirty="0" err="1" smtClean="0"/>
              <a:t>be</a:t>
            </a:r>
            <a:r>
              <a:rPr lang="fr-BE" sz="2400" dirty="0" smtClean="0"/>
              <a:t> </a:t>
            </a:r>
            <a:r>
              <a:rPr lang="fr-BE" sz="2400" dirty="0" err="1" smtClean="0"/>
              <a:t>uploaded</a:t>
            </a:r>
            <a:r>
              <a:rPr lang="fr-BE" sz="2400" dirty="0" smtClean="0"/>
              <a:t> in Participant Portal in case of </a:t>
            </a:r>
            <a:r>
              <a:rPr lang="fr-BE" sz="2400" dirty="0" err="1" smtClean="0"/>
              <a:t>selection</a:t>
            </a:r>
            <a:r>
              <a:rPr lang="fr-BE" sz="2400" dirty="0" smtClean="0"/>
              <a:t>)</a:t>
            </a:r>
            <a:endParaRPr lang="fr-BE" sz="2400" dirty="0"/>
          </a:p>
          <a:p>
            <a:r>
              <a:rPr lang="fr-BE" sz="2800" dirty="0" err="1"/>
              <a:t>Operational</a:t>
            </a:r>
            <a:r>
              <a:rPr lang="fr-BE" sz="2800" dirty="0"/>
              <a:t> </a:t>
            </a:r>
            <a:r>
              <a:rPr lang="fr-BE" sz="2800" dirty="0" err="1"/>
              <a:t>capacity</a:t>
            </a:r>
            <a:r>
              <a:rPr lang="fr-BE" sz="2800" dirty="0"/>
              <a:t>: have the know-how, qualifications and </a:t>
            </a:r>
            <a:r>
              <a:rPr lang="fr-BE" sz="2800" dirty="0" err="1"/>
              <a:t>resources</a:t>
            </a:r>
            <a:r>
              <a:rPr lang="fr-BE" sz="2800" dirty="0"/>
              <a:t> to </a:t>
            </a:r>
            <a:r>
              <a:rPr lang="fr-BE" sz="2800" dirty="0" err="1"/>
              <a:t>implement</a:t>
            </a:r>
            <a:r>
              <a:rPr lang="fr-BE" sz="2800" dirty="0"/>
              <a:t> the </a:t>
            </a:r>
            <a:r>
              <a:rPr lang="fr-BE" sz="2800" dirty="0" err="1"/>
              <a:t>project</a:t>
            </a:r>
            <a:endParaRPr lang="fr-BE" sz="2800" dirty="0"/>
          </a:p>
          <a:p>
            <a:pPr lvl="1"/>
            <a:r>
              <a:rPr lang="fr-BE" sz="2400" dirty="0" err="1"/>
              <a:t>evaluated</a:t>
            </a:r>
            <a:r>
              <a:rPr lang="fr-BE" sz="2400" dirty="0"/>
              <a:t> </a:t>
            </a:r>
            <a:r>
              <a:rPr lang="fr-BE" sz="2400" dirty="0" err="1"/>
              <a:t>based</a:t>
            </a:r>
            <a:r>
              <a:rPr lang="fr-BE" sz="2400" dirty="0"/>
              <a:t> on ‘</a:t>
            </a:r>
            <a:r>
              <a:rPr lang="fr-BE" sz="2400" dirty="0" err="1"/>
              <a:t>project</a:t>
            </a:r>
            <a:r>
              <a:rPr lang="fr-BE" sz="2400" dirty="0"/>
              <a:t> management’ </a:t>
            </a:r>
            <a:r>
              <a:rPr lang="fr-BE" sz="2400" dirty="0" err="1"/>
              <a:t>criterion</a:t>
            </a:r>
            <a:endParaRPr lang="fr-BE" sz="2400" dirty="0"/>
          </a:p>
          <a:p>
            <a:pPr marL="0" indent="0">
              <a:spcAft>
                <a:spcPts val="600"/>
              </a:spcAft>
              <a:buNone/>
            </a:pPr>
            <a:endParaRPr lang="fr-BE" dirty="0"/>
          </a:p>
          <a:p>
            <a:pPr marL="457200" lvl="1" indent="0">
              <a:buNone/>
            </a:pPr>
            <a:endParaRPr lang="fr-BE" dirty="0"/>
          </a:p>
          <a:p>
            <a:pPr lvl="1"/>
            <a:endParaRPr lang="fr-BE" dirty="0"/>
          </a:p>
          <a:p>
            <a:endParaRPr lang="fr-BE" dirty="0"/>
          </a:p>
          <a:p>
            <a:endParaRPr lang="fr-BE" dirty="0"/>
          </a:p>
          <a:p>
            <a:endParaRPr lang="fr-BE" dirty="0"/>
          </a:p>
          <a:p>
            <a:endParaRPr lang="fr-BE" dirty="0"/>
          </a:p>
        </p:txBody>
      </p:sp>
      <p:sp>
        <p:nvSpPr>
          <p:cNvPr id="3" name="Title 2"/>
          <p:cNvSpPr>
            <a:spLocks noGrp="1"/>
          </p:cNvSpPr>
          <p:nvPr>
            <p:ph type="title"/>
          </p:nvPr>
        </p:nvSpPr>
        <p:spPr/>
        <p:txBody>
          <a:bodyPr/>
          <a:lstStyle/>
          <a:p>
            <a:r>
              <a:rPr lang="fr-BE" dirty="0" smtClean="0"/>
              <a:t>Financial and </a:t>
            </a:r>
            <a:r>
              <a:rPr lang="fr-BE" dirty="0" err="1" smtClean="0"/>
              <a:t>operational</a:t>
            </a:r>
            <a:r>
              <a:rPr lang="fr-BE" dirty="0" smtClean="0"/>
              <a:t> </a:t>
            </a:r>
            <a:r>
              <a:rPr lang="fr-BE" dirty="0" err="1" smtClean="0"/>
              <a:t>capacity</a:t>
            </a:r>
            <a:endParaRPr lang="en-GB" dirty="0"/>
          </a:p>
        </p:txBody>
      </p:sp>
    </p:spTree>
    <p:extLst>
      <p:ext uri="{BB962C8B-B14F-4D97-AF65-F5344CB8AC3E}">
        <p14:creationId xmlns:p14="http://schemas.microsoft.com/office/powerpoint/2010/main" val="4134720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Exclusion - </a:t>
            </a:r>
            <a:r>
              <a:rPr lang="fr-BE" dirty="0" err="1" smtClean="0"/>
              <a:t>declaration</a:t>
            </a:r>
            <a:endParaRPr lang="en-GB" dirty="0"/>
          </a:p>
        </p:txBody>
      </p:sp>
      <p:pic>
        <p:nvPicPr>
          <p:cNvPr id="6" name="Picture 5"/>
          <p:cNvPicPr>
            <a:picLocks noChangeAspect="1"/>
          </p:cNvPicPr>
          <p:nvPr/>
        </p:nvPicPr>
        <p:blipFill>
          <a:blip r:embed="rId3"/>
          <a:stretch>
            <a:fillRect/>
          </a:stretch>
        </p:blipFill>
        <p:spPr>
          <a:xfrm>
            <a:off x="447386" y="1450283"/>
            <a:ext cx="6822094" cy="4722306"/>
          </a:xfrm>
          <a:prstGeom prst="rect">
            <a:avLst/>
          </a:prstGeom>
        </p:spPr>
      </p:pic>
      <p:sp>
        <p:nvSpPr>
          <p:cNvPr id="7" name="Title 2"/>
          <p:cNvSpPr txBox="1">
            <a:spLocks noGrp="1"/>
          </p:cNvSpPr>
          <p:nvPr>
            <p:ph idx="1"/>
          </p:nvPr>
        </p:nvSpPr>
        <p:spPr>
          <a:xfrm>
            <a:off x="7269480" y="3205007"/>
            <a:ext cx="4922520" cy="2708113"/>
          </a:xfrm>
          <a:prstGeom prst="rect">
            <a:avLst/>
          </a:prstGeom>
          <a:solidFill>
            <a:srgbClr val="E76C53"/>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algn="ctr">
              <a:spcAft>
                <a:spcPts val="1200"/>
              </a:spcAft>
            </a:pPr>
            <a:r>
              <a:rPr lang="fr-BE" sz="2400" dirty="0" err="1" smtClean="0">
                <a:solidFill>
                  <a:schemeClr val="bg1"/>
                </a:solidFill>
              </a:rPr>
              <a:t>Amongst</a:t>
            </a:r>
            <a:r>
              <a:rPr lang="fr-BE" sz="2400" dirty="0" smtClean="0">
                <a:solidFill>
                  <a:schemeClr val="bg1"/>
                </a:solidFill>
              </a:rPr>
              <a:t> </a:t>
            </a:r>
            <a:r>
              <a:rPr lang="fr-BE" sz="2400" dirty="0" err="1" smtClean="0">
                <a:solidFill>
                  <a:schemeClr val="bg1"/>
                </a:solidFill>
              </a:rPr>
              <a:t>others</a:t>
            </a:r>
            <a:r>
              <a:rPr lang="fr-BE" sz="2400" dirty="0" smtClean="0">
                <a:solidFill>
                  <a:schemeClr val="bg1"/>
                </a:solidFill>
              </a:rPr>
              <a:t>: if the </a:t>
            </a:r>
            <a:r>
              <a:rPr lang="fr-BE" sz="2400" dirty="0" err="1">
                <a:solidFill>
                  <a:schemeClr val="bg1"/>
                </a:solidFill>
              </a:rPr>
              <a:t>applicants</a:t>
            </a:r>
            <a:r>
              <a:rPr lang="fr-BE" sz="2400" dirty="0">
                <a:solidFill>
                  <a:schemeClr val="bg1"/>
                </a:solidFill>
              </a:rPr>
              <a:t> </a:t>
            </a:r>
            <a:r>
              <a:rPr lang="fr-BE" sz="2400" dirty="0" err="1">
                <a:solidFill>
                  <a:schemeClr val="bg1"/>
                </a:solidFill>
              </a:rPr>
              <a:t>misrepresented</a:t>
            </a:r>
            <a:r>
              <a:rPr lang="fr-BE" sz="2400" dirty="0">
                <a:solidFill>
                  <a:schemeClr val="bg1"/>
                </a:solidFill>
              </a:rPr>
              <a:t> information </a:t>
            </a:r>
            <a:r>
              <a:rPr lang="fr-BE" sz="2400" dirty="0" err="1">
                <a:solidFill>
                  <a:schemeClr val="bg1"/>
                </a:solidFill>
              </a:rPr>
              <a:t>required</a:t>
            </a:r>
            <a:r>
              <a:rPr lang="fr-BE" sz="2400" dirty="0">
                <a:solidFill>
                  <a:schemeClr val="bg1"/>
                </a:solidFill>
              </a:rPr>
              <a:t> as a condition for </a:t>
            </a:r>
            <a:r>
              <a:rPr lang="fr-BE" sz="2400" dirty="0" err="1">
                <a:solidFill>
                  <a:schemeClr val="bg1"/>
                </a:solidFill>
              </a:rPr>
              <a:t>participating</a:t>
            </a:r>
            <a:r>
              <a:rPr lang="fr-BE" sz="2400" dirty="0">
                <a:solidFill>
                  <a:schemeClr val="bg1"/>
                </a:solidFill>
              </a:rPr>
              <a:t> or </a:t>
            </a:r>
            <a:r>
              <a:rPr lang="fr-BE" sz="2400" dirty="0" err="1">
                <a:solidFill>
                  <a:schemeClr val="bg1"/>
                </a:solidFill>
              </a:rPr>
              <a:t>failed</a:t>
            </a:r>
            <a:r>
              <a:rPr lang="fr-BE" sz="2400" dirty="0">
                <a:solidFill>
                  <a:schemeClr val="bg1"/>
                </a:solidFill>
              </a:rPr>
              <a:t> to </a:t>
            </a:r>
            <a:r>
              <a:rPr lang="fr-BE" sz="2400" dirty="0" err="1">
                <a:solidFill>
                  <a:schemeClr val="bg1"/>
                </a:solidFill>
              </a:rPr>
              <a:t>supply</a:t>
            </a:r>
            <a:r>
              <a:rPr lang="fr-BE" sz="2400" dirty="0">
                <a:solidFill>
                  <a:schemeClr val="bg1"/>
                </a:solidFill>
              </a:rPr>
              <a:t> </a:t>
            </a:r>
            <a:r>
              <a:rPr lang="fr-BE" sz="2400" dirty="0" err="1">
                <a:solidFill>
                  <a:schemeClr val="bg1"/>
                </a:solidFill>
              </a:rPr>
              <a:t>that</a:t>
            </a:r>
            <a:r>
              <a:rPr lang="fr-BE" sz="2400" dirty="0">
                <a:solidFill>
                  <a:schemeClr val="bg1"/>
                </a:solidFill>
              </a:rPr>
              <a:t> information</a:t>
            </a:r>
            <a:endParaRPr lang="en-GB" sz="2400" dirty="0">
              <a:solidFill>
                <a:schemeClr val="bg1"/>
              </a:solidFill>
            </a:endParaRPr>
          </a:p>
        </p:txBody>
      </p:sp>
      <p:sp>
        <p:nvSpPr>
          <p:cNvPr id="9" name="TextBox 8"/>
          <p:cNvSpPr txBox="1"/>
          <p:nvPr/>
        </p:nvSpPr>
        <p:spPr>
          <a:xfrm>
            <a:off x="7269480" y="1450282"/>
            <a:ext cx="4922520" cy="1569660"/>
          </a:xfrm>
          <a:prstGeom prst="rect">
            <a:avLst/>
          </a:prstGeom>
          <a:noFill/>
          <a:ln w="76200">
            <a:solidFill>
              <a:srgbClr val="E76C53"/>
            </a:solidFill>
          </a:ln>
        </p:spPr>
        <p:txBody>
          <a:bodyPr wrap="square" rtlCol="0">
            <a:spAutoFit/>
          </a:bodyPr>
          <a:lstStyle/>
          <a:p>
            <a:r>
              <a:rPr lang="fr-BE" sz="2400" b="1" dirty="0" smtClean="0">
                <a:solidFill>
                  <a:srgbClr val="1E858B"/>
                </a:solidFill>
              </a:rPr>
              <a:t>Exclusion </a:t>
            </a:r>
            <a:r>
              <a:rPr lang="fr-BE" sz="2400" b="1" dirty="0" err="1" smtClean="0">
                <a:solidFill>
                  <a:srgbClr val="1E858B"/>
                </a:solidFill>
              </a:rPr>
              <a:t>criteria</a:t>
            </a:r>
            <a:r>
              <a:rPr lang="fr-BE" sz="2400" b="1" dirty="0" smtClean="0">
                <a:solidFill>
                  <a:srgbClr val="1E858B"/>
                </a:solidFill>
              </a:rPr>
              <a:t> are </a:t>
            </a:r>
            <a:r>
              <a:rPr lang="fr-BE" sz="2400" b="1" dirty="0" err="1" smtClean="0">
                <a:solidFill>
                  <a:srgbClr val="1E858B"/>
                </a:solidFill>
              </a:rPr>
              <a:t>based</a:t>
            </a:r>
            <a:r>
              <a:rPr lang="fr-BE" sz="2400" b="1" dirty="0" smtClean="0">
                <a:solidFill>
                  <a:srgbClr val="1E858B"/>
                </a:solidFill>
              </a:rPr>
              <a:t> on a </a:t>
            </a:r>
            <a:r>
              <a:rPr lang="fr-BE" sz="2400" b="1" dirty="0" err="1" smtClean="0">
                <a:solidFill>
                  <a:srgbClr val="1E858B"/>
                </a:solidFill>
              </a:rPr>
              <a:t>declaration</a:t>
            </a:r>
            <a:r>
              <a:rPr lang="fr-BE" sz="2400" b="1" dirty="0" smtClean="0">
                <a:solidFill>
                  <a:srgbClr val="1E858B"/>
                </a:solidFill>
              </a:rPr>
              <a:t> in Part A of the application.</a:t>
            </a:r>
          </a:p>
          <a:p>
            <a:r>
              <a:rPr lang="fr-BE" sz="2400" b="1" dirty="0" smtClean="0">
                <a:solidFill>
                  <a:srgbClr val="1E858B"/>
                </a:solidFill>
              </a:rPr>
              <a:t>Read </a:t>
            </a:r>
            <a:r>
              <a:rPr lang="fr-BE" sz="2400" b="1" dirty="0" err="1" smtClean="0">
                <a:solidFill>
                  <a:srgbClr val="1E858B"/>
                </a:solidFill>
              </a:rPr>
              <a:t>each</a:t>
            </a:r>
            <a:r>
              <a:rPr lang="fr-BE" sz="2400" b="1" dirty="0" smtClean="0">
                <a:solidFill>
                  <a:srgbClr val="1E858B"/>
                </a:solidFill>
              </a:rPr>
              <a:t> </a:t>
            </a:r>
            <a:r>
              <a:rPr lang="fr-BE" sz="2400" b="1" dirty="0" err="1" smtClean="0">
                <a:solidFill>
                  <a:srgbClr val="1E858B"/>
                </a:solidFill>
              </a:rPr>
              <a:t>declaration</a:t>
            </a:r>
            <a:r>
              <a:rPr lang="fr-BE" sz="2400" b="1" dirty="0" smtClean="0">
                <a:solidFill>
                  <a:srgbClr val="1E858B"/>
                </a:solidFill>
              </a:rPr>
              <a:t> </a:t>
            </a:r>
            <a:r>
              <a:rPr lang="fr-BE" sz="2400" b="1" dirty="0" err="1" smtClean="0">
                <a:solidFill>
                  <a:srgbClr val="1E858B"/>
                </a:solidFill>
              </a:rPr>
              <a:t>carefully</a:t>
            </a:r>
            <a:endParaRPr lang="fr-BE" sz="2400" b="1" dirty="0">
              <a:solidFill>
                <a:srgbClr val="1E858B"/>
              </a:solidFill>
            </a:endParaRPr>
          </a:p>
        </p:txBody>
      </p:sp>
    </p:spTree>
    <p:extLst>
      <p:ext uri="{BB962C8B-B14F-4D97-AF65-F5344CB8AC3E}">
        <p14:creationId xmlns:p14="http://schemas.microsoft.com/office/powerpoint/2010/main" val="3644898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95663"/>
            <a:ext cx="10905699" cy="4311866"/>
          </a:xfrm>
        </p:spPr>
        <p:txBody>
          <a:bodyPr/>
          <a:lstStyle/>
          <a:p>
            <a:pPr>
              <a:spcAft>
                <a:spcPts val="600"/>
              </a:spcAft>
            </a:pPr>
            <a:r>
              <a:rPr lang="fr-BE" sz="2800" dirty="0" smtClean="0"/>
              <a:t>Common structure</a:t>
            </a:r>
            <a:endParaRPr lang="fr-BE" sz="2800" dirty="0"/>
          </a:p>
          <a:p>
            <a:pPr marL="1371600" lvl="2" indent="-457200">
              <a:spcAft>
                <a:spcPts val="600"/>
              </a:spcAft>
              <a:buFont typeface="+mj-lt"/>
              <a:buAutoNum type="arabicPeriod"/>
            </a:pPr>
            <a:r>
              <a:rPr lang="fr-BE" sz="2200" b="1" dirty="0">
                <a:solidFill>
                  <a:srgbClr val="E76C53"/>
                </a:solidFill>
              </a:rPr>
              <a:t>Relevance </a:t>
            </a:r>
            <a:r>
              <a:rPr lang="fr-BE" sz="2200" b="1" dirty="0" smtClean="0">
                <a:solidFill>
                  <a:srgbClr val="E76C53"/>
                </a:solidFill>
              </a:rPr>
              <a:t>(30 </a:t>
            </a:r>
            <a:r>
              <a:rPr lang="fr-BE" sz="2200" b="1" dirty="0">
                <a:solidFill>
                  <a:srgbClr val="E76C53"/>
                </a:solidFill>
              </a:rPr>
              <a:t>points)</a:t>
            </a:r>
          </a:p>
          <a:p>
            <a:pPr marL="1371600" lvl="2" indent="-457200">
              <a:spcAft>
                <a:spcPts val="600"/>
              </a:spcAft>
              <a:buFont typeface="+mj-lt"/>
              <a:buAutoNum type="arabicPeriod"/>
            </a:pPr>
            <a:r>
              <a:rPr lang="fr-BE" sz="2200" b="1" dirty="0" err="1">
                <a:solidFill>
                  <a:srgbClr val="E76C53"/>
                </a:solidFill>
              </a:rPr>
              <a:t>Quality</a:t>
            </a:r>
            <a:r>
              <a:rPr lang="fr-BE" sz="2200" b="1" dirty="0">
                <a:solidFill>
                  <a:srgbClr val="E76C53"/>
                </a:solidFill>
              </a:rPr>
              <a:t> of content and </a:t>
            </a:r>
            <a:r>
              <a:rPr lang="fr-BE" sz="2200" b="1" dirty="0" err="1">
                <a:solidFill>
                  <a:srgbClr val="E76C53"/>
                </a:solidFill>
              </a:rPr>
              <a:t>activities</a:t>
            </a:r>
            <a:r>
              <a:rPr lang="fr-BE" sz="2200" b="1" dirty="0">
                <a:solidFill>
                  <a:srgbClr val="E76C53"/>
                </a:solidFill>
              </a:rPr>
              <a:t> </a:t>
            </a:r>
            <a:r>
              <a:rPr lang="fr-BE" sz="2200" b="1" dirty="0" smtClean="0">
                <a:solidFill>
                  <a:srgbClr val="E76C53"/>
                </a:solidFill>
              </a:rPr>
              <a:t>(35 </a:t>
            </a:r>
            <a:r>
              <a:rPr lang="fr-BE" sz="2200" b="1" dirty="0">
                <a:solidFill>
                  <a:srgbClr val="E76C53"/>
                </a:solidFill>
              </a:rPr>
              <a:t>points)</a:t>
            </a:r>
          </a:p>
          <a:p>
            <a:pPr marL="1371600" lvl="2" indent="-457200">
              <a:spcAft>
                <a:spcPts val="600"/>
              </a:spcAft>
              <a:buFont typeface="+mj-lt"/>
              <a:buAutoNum type="arabicPeriod"/>
            </a:pPr>
            <a:r>
              <a:rPr lang="fr-BE" sz="2200" b="1" dirty="0">
                <a:solidFill>
                  <a:srgbClr val="E76C53"/>
                </a:solidFill>
              </a:rPr>
              <a:t>Project management </a:t>
            </a:r>
            <a:r>
              <a:rPr lang="fr-BE" sz="2200" b="1" dirty="0" smtClean="0">
                <a:solidFill>
                  <a:srgbClr val="E76C53"/>
                </a:solidFill>
              </a:rPr>
              <a:t>(5 </a:t>
            </a:r>
            <a:r>
              <a:rPr lang="fr-BE" sz="2200" b="1" dirty="0">
                <a:solidFill>
                  <a:srgbClr val="E76C53"/>
                </a:solidFill>
              </a:rPr>
              <a:t>points)</a:t>
            </a:r>
          </a:p>
          <a:p>
            <a:pPr marL="1371600" lvl="2" indent="-457200">
              <a:spcAft>
                <a:spcPts val="600"/>
              </a:spcAft>
              <a:buFont typeface="+mj-lt"/>
              <a:buAutoNum type="arabicPeriod"/>
            </a:pPr>
            <a:r>
              <a:rPr lang="fr-BE" sz="2200" b="1" dirty="0" err="1">
                <a:solidFill>
                  <a:srgbClr val="E76C53"/>
                </a:solidFill>
              </a:rPr>
              <a:t>Dissemination</a:t>
            </a:r>
            <a:r>
              <a:rPr lang="fr-BE" sz="2200" b="1" dirty="0">
                <a:solidFill>
                  <a:srgbClr val="E76C53"/>
                </a:solidFill>
              </a:rPr>
              <a:t> </a:t>
            </a:r>
            <a:r>
              <a:rPr lang="fr-BE" sz="2200" b="1" dirty="0" smtClean="0">
                <a:solidFill>
                  <a:srgbClr val="E76C53"/>
                </a:solidFill>
              </a:rPr>
              <a:t>(30 </a:t>
            </a:r>
            <a:r>
              <a:rPr lang="fr-BE" sz="2200" b="1" dirty="0">
                <a:solidFill>
                  <a:srgbClr val="E76C53"/>
                </a:solidFill>
              </a:rPr>
              <a:t>points)</a:t>
            </a:r>
          </a:p>
          <a:p>
            <a:pPr>
              <a:spcBef>
                <a:spcPts val="1200"/>
              </a:spcBef>
            </a:pPr>
            <a:r>
              <a:rPr lang="fr-BE" sz="2800" dirty="0" err="1" smtClean="0"/>
              <a:t>Overall</a:t>
            </a:r>
            <a:r>
              <a:rPr lang="fr-BE" sz="2800" dirty="0" smtClean="0"/>
              <a:t> </a:t>
            </a:r>
            <a:r>
              <a:rPr lang="fr-BE" sz="2800" dirty="0" err="1"/>
              <a:t>threshold</a:t>
            </a:r>
            <a:r>
              <a:rPr lang="fr-BE" sz="2800" dirty="0"/>
              <a:t>: 70/100</a:t>
            </a:r>
          </a:p>
        </p:txBody>
      </p:sp>
      <p:sp>
        <p:nvSpPr>
          <p:cNvPr id="3" name="Title 2"/>
          <p:cNvSpPr>
            <a:spLocks noGrp="1"/>
          </p:cNvSpPr>
          <p:nvPr>
            <p:ph type="title"/>
          </p:nvPr>
        </p:nvSpPr>
        <p:spPr/>
        <p:txBody>
          <a:bodyPr/>
          <a:lstStyle/>
          <a:p>
            <a:r>
              <a:rPr lang="fr-BE" dirty="0" err="1" smtClean="0"/>
              <a:t>Award</a:t>
            </a:r>
            <a:r>
              <a:rPr lang="fr-BE" dirty="0" smtClean="0"/>
              <a:t> </a:t>
            </a:r>
            <a:r>
              <a:rPr lang="fr-BE" dirty="0" err="1" smtClean="0"/>
              <a:t>criteria</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554" y="2390898"/>
            <a:ext cx="2429346" cy="2669356"/>
          </a:xfrm>
          <a:prstGeom prst="rect">
            <a:avLst/>
          </a:prstGeom>
        </p:spPr>
      </p:pic>
      <p:sp>
        <p:nvSpPr>
          <p:cNvPr id="5" name="Title 2"/>
          <p:cNvSpPr txBox="1">
            <a:spLocks/>
          </p:cNvSpPr>
          <p:nvPr/>
        </p:nvSpPr>
        <p:spPr>
          <a:xfrm>
            <a:off x="685755" y="4583650"/>
            <a:ext cx="7670801" cy="1526471"/>
          </a:xfrm>
          <a:prstGeom prst="rect">
            <a:avLst/>
          </a:prstGeom>
          <a:solidFill>
            <a:srgbClr val="1E858B"/>
          </a:solidFill>
        </p:spPr>
        <p:txBody>
          <a:bodyPr vert="horz" lIns="91440" tIns="45720" rIns="91440" bIns="0" rtlCol="0" anchor="ctr" anchorCtr="0">
            <a:noAutofit/>
          </a:bodyPr>
          <a:lstStyle>
            <a:lvl1pPr marL="228600" indent="-228600" algn="l" defTabSz="914400" rtl="0" eaLnBrk="1" latinLnBrk="0" hangingPunct="1">
              <a:lnSpc>
                <a:spcPct val="90000"/>
              </a:lnSpc>
              <a:spcBef>
                <a:spcPct val="0"/>
              </a:spcBef>
              <a:spcAft>
                <a:spcPts val="1800"/>
              </a:spcAft>
              <a:buClr>
                <a:srgbClr val="ED8D2F"/>
              </a:buClr>
              <a:buFont typeface="Arial" panose="020B0604020202020204" pitchFamily="34" charset="0"/>
              <a:buNone/>
              <a:defRPr sz="4000" kern="1200" baseline="0">
                <a:solidFill>
                  <a:srgbClr val="716FB3"/>
                </a:solidFill>
                <a:latin typeface="+mj-lt"/>
                <a:ea typeface="+mj-ea"/>
                <a:cs typeface="+mj-cs"/>
              </a:defRPr>
            </a:lvl1pPr>
            <a:lvl2pPr marL="685800" indent="-228600" algn="l" defTabSz="914400" rtl="0" eaLnBrk="1" latinLnBrk="0" hangingPunct="1">
              <a:lnSpc>
                <a:spcPct val="100000"/>
              </a:lnSpc>
              <a:spcBef>
                <a:spcPts val="500"/>
              </a:spcBef>
              <a:spcAft>
                <a:spcPts val="1800"/>
              </a:spcAft>
              <a:buClr>
                <a:srgbClr val="3DACC8"/>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E76C5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E76C5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E76C5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fr-BE" sz="2800" dirty="0" err="1" smtClean="0">
                <a:solidFill>
                  <a:schemeClr val="bg1"/>
                </a:solidFill>
              </a:rPr>
              <a:t>Consult</a:t>
            </a:r>
            <a:r>
              <a:rPr lang="fr-BE" sz="2800" dirty="0" smtClean="0">
                <a:solidFill>
                  <a:schemeClr val="bg1"/>
                </a:solidFill>
              </a:rPr>
              <a:t> breakdown of the </a:t>
            </a:r>
            <a:r>
              <a:rPr lang="fr-BE" sz="2800" dirty="0" err="1" smtClean="0">
                <a:solidFill>
                  <a:schemeClr val="bg1"/>
                </a:solidFill>
              </a:rPr>
              <a:t>criteria</a:t>
            </a:r>
            <a:r>
              <a:rPr lang="fr-BE" sz="2800" dirty="0" smtClean="0">
                <a:solidFill>
                  <a:schemeClr val="bg1"/>
                </a:solidFill>
              </a:rPr>
              <a:t> in the Call and </a:t>
            </a:r>
            <a:r>
              <a:rPr lang="fr-BE" sz="2800" dirty="0" err="1" smtClean="0">
                <a:solidFill>
                  <a:schemeClr val="bg1"/>
                </a:solidFill>
              </a:rPr>
              <a:t>keep</a:t>
            </a:r>
            <a:r>
              <a:rPr lang="fr-BE" sz="2800" dirty="0" smtClean="0">
                <a:solidFill>
                  <a:schemeClr val="bg1"/>
                </a:solidFill>
              </a:rPr>
              <a:t> all </a:t>
            </a:r>
            <a:r>
              <a:rPr lang="fr-BE" sz="2800" dirty="0" err="1" smtClean="0">
                <a:solidFill>
                  <a:schemeClr val="bg1"/>
                </a:solidFill>
              </a:rPr>
              <a:t>elements</a:t>
            </a:r>
            <a:r>
              <a:rPr lang="fr-BE" sz="2800" dirty="0" smtClean="0">
                <a:solidFill>
                  <a:schemeClr val="bg1"/>
                </a:solidFill>
              </a:rPr>
              <a:t> in </a:t>
            </a:r>
            <a:r>
              <a:rPr lang="fr-BE" sz="2800" dirty="0" err="1" smtClean="0">
                <a:solidFill>
                  <a:schemeClr val="bg1"/>
                </a:solidFill>
              </a:rPr>
              <a:t>mind</a:t>
            </a:r>
            <a:r>
              <a:rPr lang="fr-BE" sz="2800" dirty="0" smtClean="0">
                <a:solidFill>
                  <a:schemeClr val="bg1"/>
                </a:solidFill>
              </a:rPr>
              <a:t> </a:t>
            </a:r>
            <a:r>
              <a:rPr lang="fr-BE" sz="2800" dirty="0" err="1" smtClean="0">
                <a:solidFill>
                  <a:schemeClr val="bg1"/>
                </a:solidFill>
              </a:rPr>
              <a:t>when</a:t>
            </a:r>
            <a:r>
              <a:rPr lang="fr-BE" sz="2800" dirty="0" smtClean="0">
                <a:solidFill>
                  <a:schemeClr val="bg1"/>
                </a:solidFill>
              </a:rPr>
              <a:t> </a:t>
            </a:r>
            <a:r>
              <a:rPr lang="fr-BE" sz="2800" dirty="0" err="1" smtClean="0">
                <a:solidFill>
                  <a:schemeClr val="bg1"/>
                </a:solidFill>
              </a:rPr>
              <a:t>preparing</a:t>
            </a:r>
            <a:r>
              <a:rPr lang="fr-BE" sz="2800" dirty="0" smtClean="0">
                <a:solidFill>
                  <a:schemeClr val="bg1"/>
                </a:solidFill>
              </a:rPr>
              <a:t> </a:t>
            </a:r>
            <a:r>
              <a:rPr lang="fr-BE" sz="2800" dirty="0" err="1" smtClean="0">
                <a:solidFill>
                  <a:schemeClr val="bg1"/>
                </a:solidFill>
              </a:rPr>
              <a:t>your</a:t>
            </a:r>
            <a:r>
              <a:rPr lang="fr-BE" sz="2800" dirty="0" smtClean="0">
                <a:solidFill>
                  <a:schemeClr val="bg1"/>
                </a:solidFill>
              </a:rPr>
              <a:t> application</a:t>
            </a:r>
            <a:endParaRPr lang="en-GB" sz="2800" dirty="0">
              <a:solidFill>
                <a:schemeClr val="bg1"/>
              </a:solidFill>
            </a:endParaRPr>
          </a:p>
        </p:txBody>
      </p:sp>
    </p:spTree>
    <p:extLst>
      <p:ext uri="{BB962C8B-B14F-4D97-AF65-F5344CB8AC3E}">
        <p14:creationId xmlns:p14="http://schemas.microsoft.com/office/powerpoint/2010/main" val="489243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11705"/>
            <a:ext cx="10905699" cy="4295824"/>
          </a:xfrm>
        </p:spPr>
        <p:txBody>
          <a:bodyPr/>
          <a:lstStyle/>
          <a:p>
            <a:pPr marL="514350" indent="-514350">
              <a:buFont typeface="+mj-lt"/>
              <a:buAutoNum type="arabicPeriod"/>
            </a:pPr>
            <a:r>
              <a:rPr lang="fr-BE" sz="2800" dirty="0">
                <a:solidFill>
                  <a:srgbClr val="ED8D2F"/>
                </a:solidFill>
              </a:rPr>
              <a:t>Relevance (30 points)</a:t>
            </a:r>
          </a:p>
          <a:p>
            <a:pPr marL="977900" lvl="1" indent="-520700">
              <a:spcAft>
                <a:spcPts val="0"/>
              </a:spcAft>
              <a:buFont typeface="+mj-lt"/>
              <a:buAutoNum type="alphaLcParenR"/>
            </a:pPr>
            <a:r>
              <a:rPr lang="fr-BE" sz="2400" dirty="0" err="1"/>
              <a:t>European</a:t>
            </a:r>
            <a:r>
              <a:rPr lang="fr-BE" sz="2400" dirty="0"/>
              <a:t> dimension of the </a:t>
            </a:r>
            <a:r>
              <a:rPr lang="fr-BE" sz="2400" b="1" dirty="0" err="1"/>
              <a:t>financing</a:t>
            </a:r>
            <a:r>
              <a:rPr lang="fr-BE" sz="2400" dirty="0"/>
              <a:t> of the </a:t>
            </a:r>
            <a:r>
              <a:rPr lang="fr-BE" sz="2400" dirty="0" err="1"/>
              <a:t>project</a:t>
            </a:r>
            <a:r>
              <a:rPr lang="fr-BE" sz="2400" dirty="0"/>
              <a:t> (15 points</a:t>
            </a:r>
            <a:r>
              <a:rPr lang="fr-BE" sz="2400" dirty="0" smtClean="0"/>
              <a:t>)</a:t>
            </a:r>
          </a:p>
          <a:p>
            <a:pPr marL="977900" lvl="1" indent="-520700">
              <a:spcAft>
                <a:spcPts val="0"/>
              </a:spcAft>
              <a:buFont typeface="+mj-lt"/>
              <a:buAutoNum type="alphaLcParenR"/>
            </a:pPr>
            <a:r>
              <a:rPr lang="fr-BE" sz="2400" dirty="0" err="1"/>
              <a:t>European</a:t>
            </a:r>
            <a:r>
              <a:rPr lang="fr-BE" sz="2400" dirty="0"/>
              <a:t> </a:t>
            </a:r>
            <a:r>
              <a:rPr lang="fr-BE" sz="2400" b="1" dirty="0"/>
              <a:t>co-production</a:t>
            </a:r>
            <a:r>
              <a:rPr lang="fr-BE" sz="2400" dirty="0"/>
              <a:t> (5 points</a:t>
            </a:r>
            <a:r>
              <a:rPr lang="fr-BE" sz="2400" dirty="0" smtClean="0"/>
              <a:t>)</a:t>
            </a:r>
          </a:p>
          <a:p>
            <a:pPr marL="977900" lvl="1" indent="-520700">
              <a:spcAft>
                <a:spcPts val="600"/>
              </a:spcAft>
              <a:buFont typeface="+mj-lt"/>
              <a:buAutoNum type="alphaLcParenR" startAt="3"/>
            </a:pPr>
            <a:r>
              <a:rPr lang="fr-BE" sz="2400" dirty="0" err="1"/>
              <a:t>Adequacy</a:t>
            </a:r>
            <a:r>
              <a:rPr lang="fr-BE" sz="2400" dirty="0"/>
              <a:t> of the </a:t>
            </a:r>
            <a:r>
              <a:rPr lang="fr-BE" sz="2400" dirty="0" err="1"/>
              <a:t>strategies</a:t>
            </a:r>
            <a:r>
              <a:rPr lang="fr-BE" sz="2400" dirty="0"/>
              <a:t> </a:t>
            </a:r>
            <a:r>
              <a:rPr lang="fr-BE" sz="2400" dirty="0" err="1"/>
              <a:t>presented</a:t>
            </a:r>
            <a:r>
              <a:rPr lang="fr-BE" sz="2400" dirty="0"/>
              <a:t> to </a:t>
            </a:r>
            <a:r>
              <a:rPr lang="fr-BE" sz="2400" dirty="0" err="1"/>
              <a:t>ensure</a:t>
            </a:r>
            <a:r>
              <a:rPr lang="fr-BE" sz="2400" dirty="0"/>
              <a:t> </a:t>
            </a:r>
            <a:r>
              <a:rPr lang="fr-BE" sz="2400" b="1" dirty="0"/>
              <a:t>a more </a:t>
            </a:r>
            <a:r>
              <a:rPr lang="fr-BE" sz="2400" b="1" dirty="0" err="1"/>
              <a:t>sustainable</a:t>
            </a:r>
            <a:r>
              <a:rPr lang="fr-BE" sz="2400" b="1" dirty="0"/>
              <a:t> and </a:t>
            </a:r>
            <a:r>
              <a:rPr lang="fr-BE" sz="2400" b="1" dirty="0" err="1"/>
              <a:t>environmentally-respectful</a:t>
            </a:r>
            <a:r>
              <a:rPr lang="fr-BE" sz="2400" b="1" dirty="0"/>
              <a:t> </a:t>
            </a:r>
            <a:r>
              <a:rPr lang="fr-BE" sz="2400" b="1" dirty="0" err="1"/>
              <a:t>industry</a:t>
            </a:r>
            <a:r>
              <a:rPr lang="fr-BE" sz="2400" b="1" dirty="0"/>
              <a:t> </a:t>
            </a:r>
            <a:r>
              <a:rPr lang="fr-BE" sz="2400" dirty="0"/>
              <a:t>(5 points)</a:t>
            </a:r>
          </a:p>
          <a:p>
            <a:pPr marL="977900" lvl="1" indent="-520700">
              <a:spcAft>
                <a:spcPts val="600"/>
              </a:spcAft>
              <a:buFont typeface="+mj-lt"/>
              <a:buAutoNum type="alphaLcParenR" startAt="3"/>
            </a:pPr>
            <a:r>
              <a:rPr lang="fr-BE" sz="2400" dirty="0" err="1"/>
              <a:t>Adequacy</a:t>
            </a:r>
            <a:r>
              <a:rPr lang="fr-BE" sz="2400" dirty="0"/>
              <a:t> of the </a:t>
            </a:r>
            <a:r>
              <a:rPr lang="fr-BE" sz="2400" dirty="0" err="1"/>
              <a:t>strategies</a:t>
            </a:r>
            <a:r>
              <a:rPr lang="fr-BE" sz="2400" dirty="0"/>
              <a:t> to </a:t>
            </a:r>
            <a:r>
              <a:rPr lang="fr-BE" sz="2400" b="1" dirty="0" err="1"/>
              <a:t>ensure</a:t>
            </a:r>
            <a:r>
              <a:rPr lang="fr-BE" sz="2400" b="1" dirty="0"/>
              <a:t> </a:t>
            </a:r>
            <a:r>
              <a:rPr lang="fr-BE" sz="2400" b="1" dirty="0" err="1"/>
              <a:t>gender</a:t>
            </a:r>
            <a:r>
              <a:rPr lang="fr-BE" sz="2400" b="1" dirty="0"/>
              <a:t> balance, inclusion, </a:t>
            </a:r>
            <a:r>
              <a:rPr lang="fr-BE" sz="2400" b="1" dirty="0" err="1"/>
              <a:t>diversity</a:t>
            </a:r>
            <a:r>
              <a:rPr lang="fr-BE" sz="2400" b="1" dirty="0"/>
              <a:t> and </a:t>
            </a:r>
            <a:r>
              <a:rPr lang="fr-BE" sz="2400" b="1" dirty="0" err="1"/>
              <a:t>representativeness</a:t>
            </a:r>
            <a:r>
              <a:rPr lang="fr-BE" sz="2400" dirty="0"/>
              <a:t>, </a:t>
            </a:r>
            <a:r>
              <a:rPr lang="fr-BE" sz="2400" dirty="0" err="1"/>
              <a:t>either</a:t>
            </a:r>
            <a:r>
              <a:rPr lang="fr-BE" sz="2400" dirty="0"/>
              <a:t> in the </a:t>
            </a:r>
            <a:r>
              <a:rPr lang="fr-BE" sz="2400" dirty="0" err="1"/>
              <a:t>project</a:t>
            </a:r>
            <a:r>
              <a:rPr lang="fr-BE" sz="2400" dirty="0"/>
              <a:t>/content or in the </a:t>
            </a:r>
            <a:r>
              <a:rPr lang="fr-BE" sz="2400" dirty="0" err="1"/>
              <a:t>way</a:t>
            </a:r>
            <a:r>
              <a:rPr lang="fr-BE" sz="2400" dirty="0"/>
              <a:t> of </a:t>
            </a:r>
            <a:r>
              <a:rPr lang="fr-BE" sz="2400" dirty="0" err="1"/>
              <a:t>managing</a:t>
            </a:r>
            <a:r>
              <a:rPr lang="fr-BE" sz="2400" dirty="0"/>
              <a:t> the </a:t>
            </a:r>
            <a:r>
              <a:rPr lang="fr-BE" sz="2400" dirty="0" err="1"/>
              <a:t>activity</a:t>
            </a:r>
            <a:r>
              <a:rPr lang="fr-BE" sz="2400" dirty="0"/>
              <a:t> (5 points)</a:t>
            </a:r>
          </a:p>
          <a:p>
            <a:pPr marL="457200" lvl="1" indent="0">
              <a:spcAft>
                <a:spcPts val="0"/>
              </a:spcAft>
              <a:buNone/>
            </a:pPr>
            <a:endParaRPr lang="fr-BE" sz="2400" dirty="0"/>
          </a:p>
          <a:p>
            <a:pPr marL="457200" lvl="1" indent="0">
              <a:spcAft>
                <a:spcPts val="0"/>
              </a:spcAft>
              <a:buNone/>
            </a:pPr>
            <a:endParaRPr lang="fr-BE" sz="2400" dirty="0"/>
          </a:p>
        </p:txBody>
      </p:sp>
      <p:sp>
        <p:nvSpPr>
          <p:cNvPr id="3" name="Title 2"/>
          <p:cNvSpPr>
            <a:spLocks noGrp="1"/>
          </p:cNvSpPr>
          <p:nvPr>
            <p:ph type="title"/>
          </p:nvPr>
        </p:nvSpPr>
        <p:spPr/>
        <p:txBody>
          <a:bodyPr/>
          <a:lstStyle/>
          <a:p>
            <a:r>
              <a:rPr lang="fr-BE" dirty="0" err="1" smtClean="0"/>
              <a:t>Award</a:t>
            </a:r>
            <a:r>
              <a:rPr lang="fr-BE" dirty="0" smtClean="0"/>
              <a:t> </a:t>
            </a:r>
            <a:r>
              <a:rPr lang="fr-BE" dirty="0" err="1"/>
              <a:t>criteria</a:t>
            </a:r>
            <a:endParaRPr lang="en-GB" dirty="0"/>
          </a:p>
        </p:txBody>
      </p:sp>
      <p:pic>
        <p:nvPicPr>
          <p:cNvPr id="4" name="Picture 3"/>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969655" y="4555996"/>
            <a:ext cx="1240713" cy="1363291"/>
          </a:xfrm>
          <a:prstGeom prst="rect">
            <a:avLst/>
          </a:prstGeom>
        </p:spPr>
      </p:pic>
      <p:pic>
        <p:nvPicPr>
          <p:cNvPr id="5" name="Picture 4"/>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202039" y="4791371"/>
            <a:ext cx="1255600" cy="1255600"/>
          </a:xfrm>
          <a:prstGeom prst="rect">
            <a:avLst/>
          </a:prstGeom>
        </p:spPr>
      </p:pic>
    </p:spTree>
    <p:extLst>
      <p:ext uri="{BB962C8B-B14F-4D97-AF65-F5344CB8AC3E}">
        <p14:creationId xmlns:p14="http://schemas.microsoft.com/office/powerpoint/2010/main" val="3274431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11705"/>
            <a:ext cx="10905699" cy="4295824"/>
          </a:xfrm>
        </p:spPr>
        <p:txBody>
          <a:bodyPr/>
          <a:lstStyle/>
          <a:p>
            <a:pPr marL="514350" indent="-514350">
              <a:buFont typeface="+mj-lt"/>
              <a:buAutoNum type="arabicPeriod" startAt="2"/>
            </a:pPr>
            <a:r>
              <a:rPr lang="fr-BE" sz="2800" dirty="0" err="1">
                <a:solidFill>
                  <a:srgbClr val="ED8D2F"/>
                </a:solidFill>
              </a:rPr>
              <a:t>Quality</a:t>
            </a:r>
            <a:r>
              <a:rPr lang="fr-BE" sz="2800" dirty="0">
                <a:solidFill>
                  <a:srgbClr val="ED8D2F"/>
                </a:solidFill>
              </a:rPr>
              <a:t> of content and </a:t>
            </a:r>
            <a:r>
              <a:rPr lang="fr-BE" sz="2800" dirty="0" err="1">
                <a:solidFill>
                  <a:srgbClr val="ED8D2F"/>
                </a:solidFill>
              </a:rPr>
              <a:t>activities</a:t>
            </a:r>
            <a:r>
              <a:rPr lang="fr-BE" sz="2800" dirty="0">
                <a:solidFill>
                  <a:srgbClr val="ED8D2F"/>
                </a:solidFill>
              </a:rPr>
              <a:t> (35 points)</a:t>
            </a:r>
          </a:p>
          <a:p>
            <a:pPr marL="977900" lvl="1" indent="-520700">
              <a:spcAft>
                <a:spcPts val="600"/>
              </a:spcAft>
              <a:buFont typeface="+mj-lt"/>
              <a:buAutoNum type="alphaLcParenR"/>
            </a:pPr>
            <a:r>
              <a:rPr lang="fr-BE" sz="2400" b="1" dirty="0" err="1"/>
              <a:t>Artistic</a:t>
            </a:r>
            <a:r>
              <a:rPr lang="fr-BE" sz="2400" b="1" dirty="0"/>
              <a:t> </a:t>
            </a:r>
            <a:r>
              <a:rPr lang="fr-BE" sz="2400" b="1" dirty="0" err="1"/>
              <a:t>quality</a:t>
            </a:r>
            <a:r>
              <a:rPr lang="fr-BE" sz="2400" b="1" dirty="0"/>
              <a:t> </a:t>
            </a:r>
            <a:r>
              <a:rPr lang="fr-BE" sz="2400" dirty="0"/>
              <a:t>of the </a:t>
            </a:r>
            <a:r>
              <a:rPr lang="fr-BE" sz="2400" dirty="0" err="1"/>
              <a:t>project</a:t>
            </a:r>
            <a:r>
              <a:rPr lang="fr-BE" sz="2400" dirty="0"/>
              <a:t> (15 points</a:t>
            </a:r>
            <a:r>
              <a:rPr lang="fr-BE" sz="2400" dirty="0" smtClean="0"/>
              <a:t>)</a:t>
            </a:r>
          </a:p>
          <a:p>
            <a:pPr marL="977900" lvl="1" indent="-520700">
              <a:spcAft>
                <a:spcPts val="600"/>
              </a:spcAft>
              <a:buFont typeface="+mj-lt"/>
              <a:buAutoNum type="alphaLcParenR"/>
            </a:pPr>
            <a:r>
              <a:rPr lang="fr-BE" sz="2400" b="1" dirty="0" err="1"/>
              <a:t>Overall</a:t>
            </a:r>
            <a:r>
              <a:rPr lang="fr-BE" sz="2400" b="1" dirty="0"/>
              <a:t> </a:t>
            </a:r>
            <a:r>
              <a:rPr lang="fr-BE" sz="2400" b="1" dirty="0" err="1"/>
              <a:t>quality</a:t>
            </a:r>
            <a:r>
              <a:rPr lang="fr-BE" sz="2400" b="1" dirty="0"/>
              <a:t> and </a:t>
            </a:r>
            <a:r>
              <a:rPr lang="fr-BE" sz="2400" b="1" dirty="0" err="1"/>
              <a:t>financing</a:t>
            </a:r>
            <a:r>
              <a:rPr lang="fr-BE" sz="2400" b="1" dirty="0"/>
              <a:t> of the </a:t>
            </a:r>
            <a:r>
              <a:rPr lang="fr-BE" sz="2400" b="1" dirty="0" err="1"/>
              <a:t>project</a:t>
            </a:r>
            <a:r>
              <a:rPr lang="fr-BE" sz="2400" dirty="0"/>
              <a:t> (5 points</a:t>
            </a:r>
            <a:r>
              <a:rPr lang="fr-BE" sz="2400" dirty="0" smtClean="0"/>
              <a:t>)</a:t>
            </a:r>
          </a:p>
          <a:p>
            <a:pPr marL="977900" lvl="1" indent="-520700">
              <a:spcAft>
                <a:spcPts val="600"/>
              </a:spcAft>
              <a:buFont typeface="+mj-lt"/>
              <a:buAutoNum type="alphaLcParenR"/>
            </a:pPr>
            <a:r>
              <a:rPr lang="fr-BE" sz="2400" dirty="0" err="1"/>
              <a:t>Potential</a:t>
            </a:r>
            <a:r>
              <a:rPr lang="fr-BE" sz="2400" dirty="0"/>
              <a:t> to </a:t>
            </a:r>
            <a:r>
              <a:rPr lang="fr-BE" sz="2400" dirty="0" err="1"/>
              <a:t>reach</a:t>
            </a:r>
            <a:r>
              <a:rPr lang="fr-BE" sz="2400" dirty="0"/>
              <a:t> </a:t>
            </a:r>
            <a:r>
              <a:rPr lang="fr-BE" sz="2400" b="1" dirty="0"/>
              <a:t>audiences</a:t>
            </a:r>
            <a:r>
              <a:rPr lang="fr-BE" sz="2400" dirty="0"/>
              <a:t> at </a:t>
            </a:r>
            <a:r>
              <a:rPr lang="fr-BE" sz="2400" dirty="0" err="1"/>
              <a:t>European</a:t>
            </a:r>
            <a:r>
              <a:rPr lang="fr-BE" sz="2400" dirty="0"/>
              <a:t> and international </a:t>
            </a:r>
            <a:r>
              <a:rPr lang="fr-BE" sz="2400" dirty="0" err="1"/>
              <a:t>level</a:t>
            </a:r>
            <a:r>
              <a:rPr lang="fr-BE" sz="2400" dirty="0"/>
              <a:t> (15 points)</a:t>
            </a:r>
          </a:p>
          <a:p>
            <a:pPr marL="457200" lvl="1" indent="0">
              <a:spcAft>
                <a:spcPts val="600"/>
              </a:spcAft>
              <a:buNone/>
            </a:pPr>
            <a:endParaRPr lang="fr-BE" sz="2400" dirty="0"/>
          </a:p>
          <a:p>
            <a:pPr marL="977900" lvl="1" indent="-520700">
              <a:spcAft>
                <a:spcPts val="600"/>
              </a:spcAft>
              <a:buFont typeface="+mj-lt"/>
              <a:buAutoNum type="alphaLcParenR"/>
            </a:pPr>
            <a:endParaRPr lang="fr-BE" sz="2400" dirty="0"/>
          </a:p>
        </p:txBody>
      </p:sp>
      <p:sp>
        <p:nvSpPr>
          <p:cNvPr id="3" name="Title 2"/>
          <p:cNvSpPr>
            <a:spLocks noGrp="1"/>
          </p:cNvSpPr>
          <p:nvPr>
            <p:ph type="title"/>
          </p:nvPr>
        </p:nvSpPr>
        <p:spPr/>
        <p:txBody>
          <a:bodyPr/>
          <a:lstStyle/>
          <a:p>
            <a:r>
              <a:rPr lang="fr-BE" dirty="0" err="1" smtClean="0"/>
              <a:t>Award</a:t>
            </a:r>
            <a:r>
              <a:rPr lang="fr-BE" dirty="0" smtClean="0"/>
              <a:t> </a:t>
            </a:r>
            <a:r>
              <a:rPr lang="fr-BE" dirty="0" err="1"/>
              <a:t>criteria</a:t>
            </a:r>
            <a:endParaRPr lang="en-GB" dirty="0"/>
          </a:p>
        </p:txBody>
      </p:sp>
    </p:spTree>
    <p:extLst>
      <p:ext uri="{BB962C8B-B14F-4D97-AF65-F5344CB8AC3E}">
        <p14:creationId xmlns:p14="http://schemas.microsoft.com/office/powerpoint/2010/main" val="2574713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625600"/>
            <a:ext cx="10905699" cy="4081929"/>
          </a:xfrm>
          <a:noFill/>
        </p:spPr>
        <p:txBody>
          <a:bodyPr/>
          <a:lstStyle/>
          <a:p>
            <a:pPr marL="514350" indent="-514350">
              <a:buFont typeface="+mj-lt"/>
              <a:buAutoNum type="arabicPeriod"/>
            </a:pPr>
            <a:r>
              <a:rPr lang="fr-BE" sz="2800" dirty="0" smtClean="0"/>
              <a:t>Introduction: Policy </a:t>
            </a:r>
            <a:r>
              <a:rPr lang="fr-BE" sz="2800" dirty="0" err="1" smtClean="0"/>
              <a:t>context</a:t>
            </a:r>
            <a:endParaRPr lang="fr-BE" sz="2800" dirty="0" smtClean="0"/>
          </a:p>
          <a:p>
            <a:pPr marL="514350" indent="-514350">
              <a:buFont typeface="+mj-lt"/>
              <a:buAutoNum type="arabicPeriod"/>
            </a:pPr>
            <a:r>
              <a:rPr lang="fr-BE" sz="2800" dirty="0" smtClean="0"/>
              <a:t>Objectives and </a:t>
            </a:r>
            <a:r>
              <a:rPr lang="fr-BE" sz="2800" dirty="0" err="1" smtClean="0"/>
              <a:t>eligibility</a:t>
            </a:r>
            <a:r>
              <a:rPr lang="fr-BE" sz="2800" dirty="0" smtClean="0"/>
              <a:t> </a:t>
            </a:r>
            <a:r>
              <a:rPr lang="fr-BE" sz="2800" dirty="0" err="1" smtClean="0"/>
              <a:t>criteria</a:t>
            </a:r>
            <a:endParaRPr lang="fr-BE" sz="2800" dirty="0" smtClean="0"/>
          </a:p>
          <a:p>
            <a:pPr marL="514350" indent="-514350">
              <a:buFont typeface="+mj-lt"/>
              <a:buAutoNum type="arabicPeriod"/>
            </a:pPr>
            <a:r>
              <a:rPr lang="fr-BE" sz="2800" dirty="0" smtClean="0"/>
              <a:t>Q&amp;A</a:t>
            </a:r>
          </a:p>
          <a:p>
            <a:pPr marL="0" indent="0">
              <a:buNone/>
            </a:pPr>
            <a:r>
              <a:rPr lang="fr-BE" sz="2800" dirty="0" smtClean="0"/>
              <a:t>BREAK</a:t>
            </a:r>
          </a:p>
          <a:p>
            <a:pPr marL="514350" indent="-514350">
              <a:buFont typeface="+mj-lt"/>
              <a:buAutoNum type="arabicPeriod" startAt="4"/>
            </a:pPr>
            <a:r>
              <a:rPr lang="fr-BE" sz="2800" dirty="0" err="1" smtClean="0"/>
              <a:t>Assessment</a:t>
            </a:r>
            <a:r>
              <a:rPr lang="fr-BE" sz="2800" dirty="0" smtClean="0"/>
              <a:t> of </a:t>
            </a:r>
            <a:r>
              <a:rPr lang="fr-BE" sz="2800" dirty="0" err="1" smtClean="0"/>
              <a:t>proposals</a:t>
            </a:r>
            <a:endParaRPr lang="fr-BE" sz="2800" dirty="0" smtClean="0"/>
          </a:p>
          <a:p>
            <a:pPr marL="514350" indent="-514350">
              <a:buFont typeface="+mj-lt"/>
              <a:buAutoNum type="arabicPeriod" startAt="4"/>
            </a:pPr>
            <a:r>
              <a:rPr lang="fr-BE" sz="2800" dirty="0" smtClean="0"/>
              <a:t>How to </a:t>
            </a:r>
            <a:r>
              <a:rPr lang="fr-BE" sz="2800" dirty="0" err="1" smtClean="0"/>
              <a:t>apply</a:t>
            </a:r>
            <a:r>
              <a:rPr lang="fr-BE" sz="2800" dirty="0" smtClean="0"/>
              <a:t> – </a:t>
            </a:r>
            <a:r>
              <a:rPr lang="fr-BE" sz="2800" dirty="0" err="1" smtClean="0"/>
              <a:t>common</a:t>
            </a:r>
            <a:r>
              <a:rPr lang="fr-BE" sz="2800" dirty="0" smtClean="0"/>
              <a:t> </a:t>
            </a:r>
            <a:r>
              <a:rPr lang="fr-BE" sz="2800" dirty="0" err="1" smtClean="0"/>
              <a:t>errors</a:t>
            </a:r>
            <a:endParaRPr lang="fr-BE" sz="2800" dirty="0" smtClean="0"/>
          </a:p>
          <a:p>
            <a:pPr marL="514350" indent="-514350">
              <a:buFont typeface="+mj-lt"/>
              <a:buAutoNum type="arabicPeriod" startAt="4"/>
            </a:pPr>
            <a:r>
              <a:rPr lang="fr-BE" sz="2800" dirty="0" smtClean="0"/>
              <a:t>Q&amp;A</a:t>
            </a:r>
            <a:endParaRPr lang="en-GB" sz="2800" dirty="0"/>
          </a:p>
        </p:txBody>
      </p:sp>
      <p:sp>
        <p:nvSpPr>
          <p:cNvPr id="2" name="Title 1"/>
          <p:cNvSpPr>
            <a:spLocks noGrp="1"/>
          </p:cNvSpPr>
          <p:nvPr>
            <p:ph type="title"/>
          </p:nvPr>
        </p:nvSpPr>
        <p:spPr>
          <a:xfrm>
            <a:off x="970721" y="482860"/>
            <a:ext cx="10945053" cy="782357"/>
          </a:xfrm>
        </p:spPr>
        <p:txBody>
          <a:bodyPr/>
          <a:lstStyle/>
          <a:p>
            <a:r>
              <a:rPr lang="en-GB" dirty="0" smtClean="0"/>
              <a:t>Agenda</a:t>
            </a:r>
            <a:endParaRPr lang="en-GB" dirty="0"/>
          </a:p>
        </p:txBody>
      </p:sp>
    </p:spTree>
    <p:extLst>
      <p:ext uri="{BB962C8B-B14F-4D97-AF65-F5344CB8AC3E}">
        <p14:creationId xmlns:p14="http://schemas.microsoft.com/office/powerpoint/2010/main" val="29001862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11705"/>
            <a:ext cx="10905699" cy="4295824"/>
          </a:xfrm>
        </p:spPr>
        <p:txBody>
          <a:bodyPr/>
          <a:lstStyle/>
          <a:p>
            <a:pPr marL="514350" indent="-514350">
              <a:buFont typeface="+mj-lt"/>
              <a:buAutoNum type="arabicPeriod" startAt="3"/>
            </a:pPr>
            <a:r>
              <a:rPr lang="fr-BE" sz="2800">
                <a:solidFill>
                  <a:srgbClr val="ED8D2F"/>
                </a:solidFill>
              </a:rPr>
              <a:t>Project management (5 points)</a:t>
            </a:r>
          </a:p>
          <a:p>
            <a:r>
              <a:rPr lang="fr-BE" sz="2800"/>
              <a:t>The distribution of the </a:t>
            </a:r>
            <a:r>
              <a:rPr lang="fr-BE" sz="2800" err="1"/>
              <a:t>roles</a:t>
            </a:r>
            <a:r>
              <a:rPr lang="fr-BE" sz="2800"/>
              <a:t> and </a:t>
            </a:r>
            <a:r>
              <a:rPr lang="fr-BE" sz="2800" err="1"/>
              <a:t>responsibilities</a:t>
            </a:r>
            <a:r>
              <a:rPr lang="fr-BE" sz="2800"/>
              <a:t> of the production and </a:t>
            </a:r>
            <a:r>
              <a:rPr lang="fr-BE" sz="2800" err="1"/>
              <a:t>creative</a:t>
            </a:r>
            <a:r>
              <a:rPr lang="fr-BE" sz="2800"/>
              <a:t> team, </a:t>
            </a:r>
            <a:r>
              <a:rPr lang="fr-BE" sz="2800" err="1"/>
              <a:t>including</a:t>
            </a:r>
            <a:r>
              <a:rPr lang="fr-BE" sz="2800"/>
              <a:t> the </a:t>
            </a:r>
            <a:r>
              <a:rPr lang="fr-BE" sz="2800" err="1"/>
              <a:t>adequacy</a:t>
            </a:r>
            <a:r>
              <a:rPr lang="fr-BE" sz="2800"/>
              <a:t> of the collaboration in relation to the objectives of the </a:t>
            </a:r>
            <a:r>
              <a:rPr lang="fr-BE" sz="2800" err="1"/>
              <a:t>project</a:t>
            </a:r>
            <a:r>
              <a:rPr lang="fr-BE" sz="2800"/>
              <a:t> </a:t>
            </a:r>
          </a:p>
          <a:p>
            <a:r>
              <a:rPr lang="fr-BE" sz="2800"/>
              <a:t>For animation </a:t>
            </a:r>
            <a:r>
              <a:rPr lang="fr-BE" sz="2800" err="1"/>
              <a:t>projects</a:t>
            </a:r>
            <a:r>
              <a:rPr lang="fr-BE" sz="2800"/>
              <a:t>, the location of the animation </a:t>
            </a:r>
            <a:r>
              <a:rPr lang="fr-BE" sz="2800" err="1"/>
              <a:t>work</a:t>
            </a:r>
            <a:r>
              <a:rPr lang="fr-BE" sz="2800"/>
              <a:t> </a:t>
            </a:r>
            <a:r>
              <a:rPr lang="fr-BE" sz="2800" err="1"/>
              <a:t>will</a:t>
            </a:r>
            <a:r>
              <a:rPr lang="fr-BE" sz="2800"/>
              <a:t> </a:t>
            </a:r>
            <a:r>
              <a:rPr lang="fr-BE" sz="2800" err="1"/>
              <a:t>be</a:t>
            </a:r>
            <a:r>
              <a:rPr lang="fr-BE" sz="2800"/>
              <a:t> </a:t>
            </a:r>
            <a:r>
              <a:rPr lang="fr-BE" sz="2800" err="1"/>
              <a:t>assessed</a:t>
            </a:r>
            <a:r>
              <a:rPr lang="fr-BE" sz="2800"/>
              <a:t> to encourage the use of </a:t>
            </a:r>
            <a:r>
              <a:rPr lang="fr-BE" sz="2800" err="1"/>
              <a:t>European</a:t>
            </a:r>
            <a:r>
              <a:rPr lang="fr-BE" sz="2800"/>
              <a:t> studios</a:t>
            </a:r>
          </a:p>
        </p:txBody>
      </p:sp>
      <p:sp>
        <p:nvSpPr>
          <p:cNvPr id="3" name="Title 2"/>
          <p:cNvSpPr>
            <a:spLocks noGrp="1"/>
          </p:cNvSpPr>
          <p:nvPr>
            <p:ph type="title"/>
          </p:nvPr>
        </p:nvSpPr>
        <p:spPr/>
        <p:txBody>
          <a:bodyPr/>
          <a:lstStyle/>
          <a:p>
            <a:r>
              <a:rPr lang="fr-BE" dirty="0" err="1" smtClean="0"/>
              <a:t>Award</a:t>
            </a:r>
            <a:r>
              <a:rPr lang="fr-BE" dirty="0" smtClean="0"/>
              <a:t> </a:t>
            </a:r>
            <a:r>
              <a:rPr lang="fr-BE" dirty="0" err="1"/>
              <a:t>criteria</a:t>
            </a:r>
            <a:endParaRPr lang="en-GB" dirty="0"/>
          </a:p>
        </p:txBody>
      </p:sp>
    </p:spTree>
    <p:extLst>
      <p:ext uri="{BB962C8B-B14F-4D97-AF65-F5344CB8AC3E}">
        <p14:creationId xmlns:p14="http://schemas.microsoft.com/office/powerpoint/2010/main" val="3222593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11705"/>
            <a:ext cx="10905699" cy="4295824"/>
          </a:xfrm>
        </p:spPr>
        <p:txBody>
          <a:bodyPr/>
          <a:lstStyle/>
          <a:p>
            <a:pPr marL="514350" indent="-514350">
              <a:buFont typeface="+mj-lt"/>
              <a:buAutoNum type="arabicPeriod" startAt="4"/>
            </a:pPr>
            <a:r>
              <a:rPr lang="fr-BE" sz="2800" dirty="0" err="1">
                <a:solidFill>
                  <a:srgbClr val="ED8D2F"/>
                </a:solidFill>
              </a:rPr>
              <a:t>Dissemination</a:t>
            </a:r>
            <a:r>
              <a:rPr lang="fr-BE" sz="2800" dirty="0">
                <a:solidFill>
                  <a:srgbClr val="ED8D2F"/>
                </a:solidFill>
              </a:rPr>
              <a:t> (30 points)</a:t>
            </a:r>
          </a:p>
          <a:p>
            <a:pPr marL="977900" lvl="1" indent="-520700">
              <a:spcAft>
                <a:spcPts val="600"/>
              </a:spcAft>
              <a:buFont typeface="+mj-lt"/>
              <a:buAutoNum type="alphaLcParenR"/>
            </a:pPr>
            <a:r>
              <a:rPr lang="fr-BE" sz="2400" dirty="0" err="1"/>
              <a:t>Quality</a:t>
            </a:r>
            <a:r>
              <a:rPr lang="fr-BE" sz="2400" dirty="0"/>
              <a:t> of the </a:t>
            </a:r>
            <a:r>
              <a:rPr lang="fr-BE" sz="2400" b="1" dirty="0" err="1"/>
              <a:t>distributor’s</a:t>
            </a:r>
            <a:r>
              <a:rPr lang="fr-BE" sz="2400" b="1" dirty="0"/>
              <a:t> </a:t>
            </a:r>
            <a:r>
              <a:rPr lang="fr-BE" sz="2400" b="1" dirty="0" err="1"/>
              <a:t>involvement</a:t>
            </a:r>
            <a:r>
              <a:rPr lang="fr-BE" sz="2400" dirty="0"/>
              <a:t> (10 points</a:t>
            </a:r>
            <a:r>
              <a:rPr lang="fr-BE" sz="2400" dirty="0" smtClean="0"/>
              <a:t>)</a:t>
            </a:r>
          </a:p>
          <a:p>
            <a:pPr marL="977900" lvl="1" indent="-520700">
              <a:spcAft>
                <a:spcPts val="600"/>
              </a:spcAft>
              <a:buFont typeface="+mj-lt"/>
              <a:buAutoNum type="alphaLcParenR"/>
            </a:pPr>
            <a:r>
              <a:rPr lang="fr-BE" sz="2400" dirty="0" err="1"/>
              <a:t>Quality</a:t>
            </a:r>
            <a:r>
              <a:rPr lang="fr-BE" sz="2400" dirty="0"/>
              <a:t> of the </a:t>
            </a:r>
            <a:r>
              <a:rPr lang="fr-BE" sz="2400" b="1" dirty="0"/>
              <a:t>distribution </a:t>
            </a:r>
            <a:r>
              <a:rPr lang="fr-BE" sz="2400" b="1" dirty="0" err="1"/>
              <a:t>strategy</a:t>
            </a:r>
            <a:r>
              <a:rPr lang="fr-BE" sz="2400" dirty="0"/>
              <a:t> (15 points</a:t>
            </a:r>
            <a:r>
              <a:rPr lang="fr-BE" sz="2400" dirty="0" smtClean="0"/>
              <a:t>)</a:t>
            </a:r>
          </a:p>
          <a:p>
            <a:pPr marL="977900" lvl="1" indent="-520700">
              <a:spcAft>
                <a:spcPts val="600"/>
              </a:spcAft>
              <a:buFont typeface="+mj-lt"/>
              <a:buAutoNum type="alphaLcParenR"/>
            </a:pPr>
            <a:r>
              <a:rPr lang="en-US" sz="2400" dirty="0" smtClean="0"/>
              <a:t>Quality </a:t>
            </a:r>
            <a:r>
              <a:rPr lang="en-US" sz="2400" dirty="0"/>
              <a:t>of the </a:t>
            </a:r>
            <a:r>
              <a:rPr lang="en-US" sz="2400" b="1" dirty="0"/>
              <a:t>promotion and marketing strategy </a:t>
            </a:r>
            <a:r>
              <a:rPr lang="en-US" sz="2400" dirty="0"/>
              <a:t>(5 points)</a:t>
            </a:r>
          </a:p>
          <a:p>
            <a:pPr marL="977900" lvl="1" indent="-520700">
              <a:spcAft>
                <a:spcPts val="600"/>
              </a:spcAft>
              <a:buFont typeface="+mj-lt"/>
              <a:buAutoNum type="alphaLcParenR"/>
            </a:pPr>
            <a:endParaRPr lang="fr-BE" sz="2400" dirty="0" smtClean="0"/>
          </a:p>
          <a:p>
            <a:pPr marL="977900" lvl="1" indent="-520700">
              <a:spcAft>
                <a:spcPts val="600"/>
              </a:spcAft>
              <a:buFont typeface="+mj-lt"/>
              <a:buAutoNum type="alphaLcParenR"/>
            </a:pPr>
            <a:endParaRPr lang="fr-BE" sz="2400" dirty="0"/>
          </a:p>
        </p:txBody>
      </p:sp>
      <p:sp>
        <p:nvSpPr>
          <p:cNvPr id="3" name="Title 2"/>
          <p:cNvSpPr>
            <a:spLocks noGrp="1"/>
          </p:cNvSpPr>
          <p:nvPr>
            <p:ph type="title"/>
          </p:nvPr>
        </p:nvSpPr>
        <p:spPr/>
        <p:txBody>
          <a:bodyPr/>
          <a:lstStyle/>
          <a:p>
            <a:r>
              <a:rPr lang="fr-BE" dirty="0" err="1" smtClean="0"/>
              <a:t>Award</a:t>
            </a:r>
            <a:r>
              <a:rPr lang="fr-BE" dirty="0" smtClean="0"/>
              <a:t> </a:t>
            </a:r>
            <a:r>
              <a:rPr lang="fr-BE" dirty="0" err="1"/>
              <a:t>criteria</a:t>
            </a:r>
            <a:endParaRPr lang="en-GB" dirty="0"/>
          </a:p>
        </p:txBody>
      </p:sp>
    </p:spTree>
    <p:extLst>
      <p:ext uri="{BB962C8B-B14F-4D97-AF65-F5344CB8AC3E}">
        <p14:creationId xmlns:p14="http://schemas.microsoft.com/office/powerpoint/2010/main" val="1092993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7013" y="1122363"/>
            <a:ext cx="10505387" cy="1240348"/>
          </a:xfrm>
        </p:spPr>
        <p:txBody>
          <a:bodyPr/>
          <a:lstStyle/>
          <a:p>
            <a:r>
              <a:rPr lang="fr-BE" dirty="0" smtClean="0"/>
              <a:t>How to </a:t>
            </a:r>
            <a:r>
              <a:rPr lang="fr-BE" dirty="0" err="1" smtClean="0"/>
              <a:t>apply</a:t>
            </a:r>
            <a:r>
              <a:rPr lang="fr-BE" dirty="0" smtClean="0"/>
              <a:t>?</a:t>
            </a:r>
            <a:endParaRPr lang="en-GB" dirty="0"/>
          </a:p>
        </p:txBody>
      </p:sp>
      <p:pic>
        <p:nvPicPr>
          <p:cNvPr id="5"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4569" t="16632" r="25491" b="17518"/>
          <a:stretch/>
        </p:blipFill>
        <p:spPr>
          <a:xfrm>
            <a:off x="0" y="3453481"/>
            <a:ext cx="3002844" cy="3404519"/>
          </a:xfrm>
          <a:prstGeom prst="rect">
            <a:avLst/>
          </a:prstGeom>
        </p:spPr>
      </p:pic>
      <p:pic>
        <p:nvPicPr>
          <p:cNvPr id="6"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2368" t="15550" r="26368" b="16855"/>
          <a:stretch/>
        </p:blipFill>
        <p:spPr>
          <a:xfrm>
            <a:off x="3002844" y="3453480"/>
            <a:ext cx="3002844" cy="3404519"/>
          </a:xfrm>
          <a:prstGeom prst="rect">
            <a:avLst/>
          </a:prstGeom>
          <a:solidFill>
            <a:srgbClr val="F6F6E8"/>
          </a:solidFill>
        </p:spPr>
      </p:pic>
      <p:pic>
        <p:nvPicPr>
          <p:cNvPr id="7" name="Picture Placeholder 5"/>
          <p:cNvPicPr>
            <a:picLocks noChangeAspect="1"/>
          </p:cNvPicPr>
          <p:nvPr/>
        </p:nvPicPr>
        <p:blipFill rotWithShape="1">
          <a:blip r:embed="rId5" cstate="print">
            <a:extLst>
              <a:ext uri="{28A0092B-C50C-407E-A947-70E740481C1C}">
                <a14:useLocalDpi xmlns:a14="http://schemas.microsoft.com/office/drawing/2010/main" val="0"/>
              </a:ext>
            </a:extLst>
          </a:blip>
          <a:srcRect l="23264" t="15730" r="25565" b="16795"/>
          <a:stretch/>
        </p:blipFill>
        <p:spPr>
          <a:xfrm>
            <a:off x="6005688" y="3453479"/>
            <a:ext cx="3002845" cy="3404520"/>
          </a:xfrm>
          <a:prstGeom prst="rect">
            <a:avLst/>
          </a:prstGeom>
          <a:solidFill>
            <a:srgbClr val="F6F6E8"/>
          </a:solidFill>
        </p:spPr>
      </p:pic>
    </p:spTree>
    <p:extLst>
      <p:ext uri="{BB962C8B-B14F-4D97-AF65-F5344CB8AC3E}">
        <p14:creationId xmlns:p14="http://schemas.microsoft.com/office/powerpoint/2010/main" val="15606232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95663"/>
            <a:ext cx="10905699" cy="4311866"/>
          </a:xfrm>
        </p:spPr>
        <p:txBody>
          <a:bodyPr/>
          <a:lstStyle/>
          <a:p>
            <a:pPr>
              <a:spcAft>
                <a:spcPts val="600"/>
              </a:spcAft>
            </a:pPr>
            <a:r>
              <a:rPr lang="fr-BE" sz="2800" dirty="0" err="1"/>
              <a:t>Any</a:t>
            </a:r>
            <a:r>
              <a:rPr lang="fr-BE" sz="2800" dirty="0"/>
              <a:t> application must </a:t>
            </a:r>
            <a:r>
              <a:rPr lang="fr-BE" sz="2800" dirty="0" err="1"/>
              <a:t>consist</a:t>
            </a:r>
            <a:r>
              <a:rPr lang="fr-BE" sz="2800" dirty="0"/>
              <a:t> of: </a:t>
            </a:r>
          </a:p>
          <a:p>
            <a:pPr lvl="1">
              <a:spcAft>
                <a:spcPts val="600"/>
              </a:spcAft>
            </a:pPr>
            <a:r>
              <a:rPr lang="fr-BE" sz="2400" dirty="0"/>
              <a:t>Part A: Administrative information (but </a:t>
            </a:r>
            <a:r>
              <a:rPr lang="fr-BE" sz="2400" dirty="0" err="1"/>
              <a:t>also</a:t>
            </a:r>
            <a:r>
              <a:rPr lang="fr-BE" sz="2400" dirty="0"/>
              <a:t> duration and max. EU </a:t>
            </a:r>
            <a:r>
              <a:rPr lang="fr-BE" sz="2400" dirty="0" err="1"/>
              <a:t>grant</a:t>
            </a:r>
            <a:r>
              <a:rPr lang="fr-BE" sz="2400" dirty="0"/>
              <a:t>)</a:t>
            </a:r>
          </a:p>
          <a:p>
            <a:pPr lvl="1">
              <a:spcAft>
                <a:spcPts val="600"/>
              </a:spcAft>
            </a:pPr>
            <a:r>
              <a:rPr lang="fr-BE" sz="2400" dirty="0"/>
              <a:t>Part B: ‘</a:t>
            </a:r>
            <a:r>
              <a:rPr lang="fr-BE" sz="2400" dirty="0" err="1"/>
              <a:t>Technical</a:t>
            </a:r>
            <a:r>
              <a:rPr lang="fr-BE" sz="2400" dirty="0"/>
              <a:t>’ description of the </a:t>
            </a:r>
            <a:r>
              <a:rPr lang="fr-BE" sz="2400" dirty="0" err="1"/>
              <a:t>project</a:t>
            </a:r>
            <a:r>
              <a:rPr lang="fr-BE" sz="2400" dirty="0"/>
              <a:t> (information </a:t>
            </a:r>
            <a:r>
              <a:rPr lang="fr-BE" sz="2400" dirty="0" err="1"/>
              <a:t>that</a:t>
            </a:r>
            <a:r>
              <a:rPr lang="fr-BE" sz="2400" dirty="0"/>
              <a:t> </a:t>
            </a:r>
            <a:r>
              <a:rPr lang="fr-BE" sz="2400" dirty="0" err="1"/>
              <a:t>allows</a:t>
            </a:r>
            <a:r>
              <a:rPr lang="fr-BE" sz="2400" dirty="0"/>
              <a:t> to </a:t>
            </a:r>
            <a:r>
              <a:rPr lang="fr-BE" sz="2400" dirty="0" err="1"/>
              <a:t>assess</a:t>
            </a:r>
            <a:r>
              <a:rPr lang="fr-BE" sz="2400" dirty="0"/>
              <a:t> the </a:t>
            </a:r>
            <a:r>
              <a:rPr lang="fr-BE" sz="2400" dirty="0" err="1"/>
              <a:t>award</a:t>
            </a:r>
            <a:r>
              <a:rPr lang="fr-BE" sz="2400" dirty="0"/>
              <a:t> </a:t>
            </a:r>
            <a:r>
              <a:rPr lang="fr-BE" sz="2400" dirty="0" err="1"/>
              <a:t>criteria</a:t>
            </a:r>
            <a:r>
              <a:rPr lang="fr-BE" sz="2400" dirty="0"/>
              <a:t>) + </a:t>
            </a:r>
            <a:r>
              <a:rPr lang="fr-BE" sz="2400" dirty="0" err="1"/>
              <a:t>definition</a:t>
            </a:r>
            <a:r>
              <a:rPr lang="fr-BE" sz="2400" dirty="0"/>
              <a:t> of </a:t>
            </a:r>
            <a:r>
              <a:rPr lang="fr-BE" sz="2400" dirty="0" err="1"/>
              <a:t>work</a:t>
            </a:r>
            <a:r>
              <a:rPr lang="fr-BE" sz="2400" dirty="0"/>
              <a:t> packages and </a:t>
            </a:r>
            <a:r>
              <a:rPr lang="fr-BE" sz="2400" dirty="0" err="1"/>
              <a:t>deliverables</a:t>
            </a:r>
            <a:endParaRPr lang="fr-BE" sz="2400" dirty="0"/>
          </a:p>
          <a:p>
            <a:pPr lvl="1">
              <a:spcAft>
                <a:spcPts val="600"/>
              </a:spcAft>
            </a:pPr>
            <a:r>
              <a:rPr lang="fr-BE" sz="2400" dirty="0"/>
              <a:t>Part C: </a:t>
            </a:r>
            <a:r>
              <a:rPr lang="fr-BE" sz="2400" dirty="0" err="1"/>
              <a:t>KPI-related</a:t>
            </a:r>
            <a:r>
              <a:rPr lang="fr-BE" sz="2400" dirty="0"/>
              <a:t> data </a:t>
            </a:r>
            <a:r>
              <a:rPr lang="fr-BE" sz="2400" dirty="0" err="1"/>
              <a:t>linked</a:t>
            </a:r>
            <a:r>
              <a:rPr lang="fr-BE" sz="2400" dirty="0"/>
              <a:t> to the </a:t>
            </a:r>
            <a:r>
              <a:rPr lang="fr-BE" sz="2400" dirty="0" err="1"/>
              <a:t>applicants</a:t>
            </a:r>
            <a:endParaRPr lang="fr-BE" sz="2400" dirty="0"/>
          </a:p>
          <a:p>
            <a:pPr lvl="1">
              <a:spcAft>
                <a:spcPts val="600"/>
              </a:spcAft>
            </a:pPr>
            <a:r>
              <a:rPr lang="fr-BE" sz="2400" dirty="0"/>
              <a:t>PDF </a:t>
            </a:r>
            <a:r>
              <a:rPr lang="fr-BE" sz="2400" dirty="0" err="1"/>
              <a:t>with</a:t>
            </a:r>
            <a:r>
              <a:rPr lang="fr-BE" sz="2400" dirty="0"/>
              <a:t> information about film(s)/</a:t>
            </a:r>
            <a:r>
              <a:rPr lang="fr-BE" sz="2400" dirty="0" err="1"/>
              <a:t>work</a:t>
            </a:r>
            <a:r>
              <a:rPr lang="fr-BE" sz="2400" dirty="0"/>
              <a:t>(s) </a:t>
            </a:r>
            <a:r>
              <a:rPr lang="fr-BE" sz="2400" dirty="0" smtClean="0"/>
              <a:t>to </a:t>
            </a:r>
            <a:r>
              <a:rPr lang="fr-BE" sz="2400" dirty="0" err="1" smtClean="0"/>
              <a:t>be</a:t>
            </a:r>
            <a:r>
              <a:rPr lang="fr-BE" sz="2400" dirty="0" smtClean="0"/>
              <a:t> </a:t>
            </a:r>
            <a:r>
              <a:rPr lang="fr-BE" sz="2400" dirty="0" err="1" smtClean="0"/>
              <a:t>submitted</a:t>
            </a:r>
            <a:r>
              <a:rPr lang="fr-BE" sz="2400" dirty="0" smtClean="0"/>
              <a:t> for </a:t>
            </a:r>
            <a:r>
              <a:rPr lang="fr-BE" sz="2400" dirty="0" err="1" smtClean="0"/>
              <a:t>funding</a:t>
            </a:r>
            <a:r>
              <a:rPr lang="fr-BE" sz="2400" dirty="0" smtClean="0"/>
              <a:t>: to </a:t>
            </a:r>
            <a:r>
              <a:rPr lang="fr-BE" sz="2400" dirty="0" err="1"/>
              <a:t>be</a:t>
            </a:r>
            <a:r>
              <a:rPr lang="fr-BE" sz="2400" dirty="0"/>
              <a:t> </a:t>
            </a:r>
            <a:r>
              <a:rPr lang="fr-BE" sz="2400" dirty="0" err="1"/>
              <a:t>generated</a:t>
            </a:r>
            <a:r>
              <a:rPr lang="fr-BE" sz="2400" dirty="0"/>
              <a:t> via the MEDIA </a:t>
            </a:r>
            <a:r>
              <a:rPr lang="fr-BE" sz="2400" dirty="0" err="1" smtClean="0"/>
              <a:t>Database</a:t>
            </a:r>
            <a:endParaRPr lang="fr-BE" sz="2400" dirty="0" smtClean="0"/>
          </a:p>
          <a:p>
            <a:pPr lvl="1">
              <a:spcAft>
                <a:spcPts val="600"/>
              </a:spcAft>
            </a:pPr>
            <a:r>
              <a:rPr lang="fr-BE" sz="2400" dirty="0" err="1" smtClean="0"/>
              <a:t>Mandatory</a:t>
            </a:r>
            <a:r>
              <a:rPr lang="fr-BE" sz="2400" dirty="0" smtClean="0"/>
              <a:t> </a:t>
            </a:r>
            <a:r>
              <a:rPr lang="fr-BE" sz="2400" dirty="0"/>
              <a:t>annexes (</a:t>
            </a:r>
            <a:r>
              <a:rPr lang="fr-BE" sz="2400" dirty="0" err="1"/>
              <a:t>downloaded</a:t>
            </a:r>
            <a:r>
              <a:rPr lang="fr-BE" sz="2400" dirty="0"/>
              <a:t> </a:t>
            </a:r>
            <a:r>
              <a:rPr lang="fr-BE" sz="2400" dirty="0" err="1"/>
              <a:t>together</a:t>
            </a:r>
            <a:r>
              <a:rPr lang="fr-BE" sz="2400" dirty="0"/>
              <a:t> </a:t>
            </a:r>
            <a:r>
              <a:rPr lang="fr-BE" sz="2400" dirty="0" err="1"/>
              <a:t>with</a:t>
            </a:r>
            <a:r>
              <a:rPr lang="fr-BE" sz="2400" dirty="0"/>
              <a:t> Part B)</a:t>
            </a:r>
            <a:endParaRPr lang="en-GB" sz="2400" dirty="0"/>
          </a:p>
        </p:txBody>
      </p:sp>
      <p:sp>
        <p:nvSpPr>
          <p:cNvPr id="3" name="Title 2"/>
          <p:cNvSpPr>
            <a:spLocks noGrp="1"/>
          </p:cNvSpPr>
          <p:nvPr>
            <p:ph type="title"/>
          </p:nvPr>
        </p:nvSpPr>
        <p:spPr/>
        <p:txBody>
          <a:bodyPr/>
          <a:lstStyle/>
          <a:p>
            <a:r>
              <a:rPr lang="fr-BE" dirty="0" smtClean="0"/>
              <a:t>How </a:t>
            </a:r>
            <a:r>
              <a:rPr lang="fr-BE" dirty="0"/>
              <a:t>to </a:t>
            </a:r>
            <a:r>
              <a:rPr lang="fr-BE" dirty="0" err="1"/>
              <a:t>apply</a:t>
            </a:r>
            <a:endParaRPr lang="en-GB" dirty="0"/>
          </a:p>
        </p:txBody>
      </p:sp>
    </p:spTree>
    <p:extLst>
      <p:ext uri="{BB962C8B-B14F-4D97-AF65-F5344CB8AC3E}">
        <p14:creationId xmlns:p14="http://schemas.microsoft.com/office/powerpoint/2010/main" val="2601861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95663"/>
            <a:ext cx="11032959" cy="4311866"/>
          </a:xfrm>
        </p:spPr>
        <p:txBody>
          <a:bodyPr/>
          <a:lstStyle/>
          <a:p>
            <a:pPr>
              <a:spcAft>
                <a:spcPts val="600"/>
              </a:spcAft>
            </a:pPr>
            <a:r>
              <a:rPr lang="fr-BE" sz="2800" dirty="0" err="1"/>
              <a:t>Mandatory</a:t>
            </a:r>
            <a:r>
              <a:rPr lang="fr-BE" sz="2800" dirty="0"/>
              <a:t> annexes:</a:t>
            </a:r>
          </a:p>
          <a:p>
            <a:pPr marL="989013" lvl="1" indent="-531813">
              <a:spcAft>
                <a:spcPts val="600"/>
              </a:spcAft>
              <a:buFont typeface="Wingdings" panose="05000000000000000000" pitchFamily="2" charset="2"/>
              <a:buChar char="ü"/>
            </a:pPr>
            <a:r>
              <a:rPr lang="fr-BE" sz="2400" dirty="0" err="1"/>
              <a:t>Detailed</a:t>
            </a:r>
            <a:r>
              <a:rPr lang="fr-BE" sz="2400" dirty="0"/>
              <a:t> budget table (</a:t>
            </a:r>
            <a:r>
              <a:rPr lang="fr-BE" sz="2400" dirty="0" err="1"/>
              <a:t>mandatory</a:t>
            </a:r>
            <a:r>
              <a:rPr lang="fr-BE" sz="2400" dirty="0"/>
              <a:t> </a:t>
            </a:r>
            <a:r>
              <a:rPr lang="fr-BE" sz="2400" dirty="0" err="1"/>
              <a:t>template</a:t>
            </a:r>
            <a:r>
              <a:rPr lang="fr-BE" sz="2400" dirty="0"/>
              <a:t>)</a:t>
            </a:r>
          </a:p>
          <a:p>
            <a:pPr marL="989013" lvl="1" indent="-531813">
              <a:spcAft>
                <a:spcPts val="600"/>
              </a:spcAft>
              <a:buFont typeface="Wingdings" panose="05000000000000000000" pitchFamily="2" charset="2"/>
              <a:buChar char="ü"/>
            </a:pPr>
            <a:r>
              <a:rPr lang="fr-BE" sz="2400" dirty="0"/>
              <a:t>Creative </a:t>
            </a:r>
            <a:r>
              <a:rPr lang="fr-BE" sz="2400" dirty="0" err="1"/>
              <a:t>presentation</a:t>
            </a:r>
            <a:r>
              <a:rPr lang="fr-BE" sz="2400" dirty="0"/>
              <a:t> of the </a:t>
            </a:r>
            <a:r>
              <a:rPr lang="fr-BE" sz="2400" dirty="0" err="1"/>
              <a:t>project</a:t>
            </a:r>
            <a:r>
              <a:rPr lang="fr-BE" sz="2400" dirty="0"/>
              <a:t>, </a:t>
            </a:r>
            <a:r>
              <a:rPr lang="fr-BE" sz="2400" dirty="0" err="1"/>
              <a:t>including</a:t>
            </a:r>
            <a:r>
              <a:rPr lang="fr-BE" sz="2400" dirty="0"/>
              <a:t> </a:t>
            </a:r>
            <a:r>
              <a:rPr lang="fr-BE" sz="2400" dirty="0" err="1"/>
              <a:t>link</a:t>
            </a:r>
            <a:r>
              <a:rPr lang="fr-BE" sz="2400" dirty="0"/>
              <a:t> to </a:t>
            </a:r>
            <a:r>
              <a:rPr lang="fr-BE" sz="2400" dirty="0" err="1"/>
              <a:t>trailer</a:t>
            </a:r>
            <a:r>
              <a:rPr lang="fr-BE" sz="2400" dirty="0"/>
              <a:t>/teaser</a:t>
            </a:r>
          </a:p>
          <a:p>
            <a:pPr marL="989013" lvl="1" indent="-531813">
              <a:spcAft>
                <a:spcPts val="600"/>
              </a:spcAft>
              <a:buFont typeface="Wingdings" panose="05000000000000000000" pitchFamily="2" charset="2"/>
              <a:buChar char="ü"/>
            </a:pPr>
            <a:r>
              <a:rPr lang="fr-BE" sz="2400" dirty="0"/>
              <a:t>Production </a:t>
            </a:r>
            <a:r>
              <a:rPr lang="fr-BE" sz="2400" dirty="0" err="1"/>
              <a:t>Financing</a:t>
            </a:r>
            <a:r>
              <a:rPr lang="fr-BE" sz="2400" dirty="0"/>
              <a:t> Structure (</a:t>
            </a:r>
            <a:r>
              <a:rPr lang="fr-BE" sz="2400" dirty="0" err="1"/>
              <a:t>mandatory</a:t>
            </a:r>
            <a:r>
              <a:rPr lang="fr-BE" sz="2400" dirty="0"/>
              <a:t> </a:t>
            </a:r>
            <a:r>
              <a:rPr lang="fr-BE" sz="2400" dirty="0" err="1"/>
              <a:t>template</a:t>
            </a:r>
            <a:r>
              <a:rPr lang="fr-BE" sz="2400" dirty="0"/>
              <a:t>)</a:t>
            </a:r>
          </a:p>
          <a:p>
            <a:pPr marL="989013" lvl="1" indent="-531813">
              <a:spcAft>
                <a:spcPts val="600"/>
              </a:spcAft>
              <a:buFont typeface="Wingdings" panose="05000000000000000000" pitchFamily="2" charset="2"/>
              <a:buChar char="ü"/>
            </a:pPr>
            <a:r>
              <a:rPr lang="fr-BE" sz="2400" dirty="0" err="1" smtClean="0"/>
              <a:t>Confirmed</a:t>
            </a:r>
            <a:r>
              <a:rPr lang="fr-BE" sz="2400" dirty="0" smtClean="0"/>
              <a:t> </a:t>
            </a:r>
            <a:r>
              <a:rPr lang="fr-BE" sz="2400" dirty="0"/>
              <a:t>sources of </a:t>
            </a:r>
            <a:r>
              <a:rPr lang="fr-BE" sz="2400" dirty="0" err="1"/>
              <a:t>financing</a:t>
            </a:r>
            <a:r>
              <a:rPr lang="fr-BE" sz="2400" dirty="0"/>
              <a:t> and (if applicable) co-production </a:t>
            </a:r>
            <a:r>
              <a:rPr lang="fr-BE" sz="2400" dirty="0" err="1"/>
              <a:t>contract</a:t>
            </a:r>
            <a:r>
              <a:rPr lang="fr-BE" sz="2400" dirty="0"/>
              <a:t>(s</a:t>
            </a:r>
            <a:r>
              <a:rPr lang="fr-BE" sz="2400" dirty="0" smtClean="0"/>
              <a:t>) </a:t>
            </a:r>
            <a:r>
              <a:rPr lang="fr-BE" sz="2400" dirty="0" smtClean="0">
                <a:solidFill>
                  <a:srgbClr val="E76C53"/>
                </a:solidFill>
              </a:rPr>
              <a:t>ENSURE COHERENCE WITH PRODUCTION FINANCING STRUCTURE</a:t>
            </a:r>
            <a:endParaRPr lang="fr-BE" sz="2400" dirty="0"/>
          </a:p>
          <a:p>
            <a:pPr marL="989013" lvl="1" indent="-531813">
              <a:spcAft>
                <a:spcPts val="600"/>
              </a:spcAft>
              <a:buFont typeface="Wingdings" panose="05000000000000000000" pitchFamily="2" charset="2"/>
              <a:buChar char="ü"/>
            </a:pPr>
            <a:r>
              <a:rPr lang="fr-BE" sz="2400" dirty="0" err="1" smtClean="0"/>
              <a:t>Letters</a:t>
            </a:r>
            <a:r>
              <a:rPr lang="fr-BE" sz="2400" dirty="0" smtClean="0"/>
              <a:t> </a:t>
            </a:r>
            <a:r>
              <a:rPr lang="fr-BE" sz="2400" dirty="0"/>
              <a:t>of </a:t>
            </a:r>
            <a:r>
              <a:rPr lang="fr-BE" sz="2400" dirty="0" err="1"/>
              <a:t>intent</a:t>
            </a:r>
            <a:r>
              <a:rPr lang="fr-BE" sz="2400" dirty="0"/>
              <a:t> </a:t>
            </a:r>
            <a:r>
              <a:rPr lang="fr-BE" sz="2400" dirty="0" smtClean="0"/>
              <a:t>for distribution</a:t>
            </a:r>
            <a:endParaRPr lang="fr-BE" sz="2400" dirty="0"/>
          </a:p>
          <a:p>
            <a:pPr marL="989013" lvl="1" indent="-531813">
              <a:spcAft>
                <a:spcPts val="600"/>
              </a:spcAft>
              <a:buFont typeface="Wingdings" panose="05000000000000000000" pitchFamily="2" charset="2"/>
              <a:buChar char="ü"/>
            </a:pPr>
            <a:r>
              <a:rPr lang="fr-BE" sz="2400" dirty="0" smtClean="0"/>
              <a:t>Information on </a:t>
            </a:r>
            <a:r>
              <a:rPr lang="fr-BE" sz="2400" dirty="0" err="1" smtClean="0"/>
              <a:t>independence</a:t>
            </a:r>
            <a:r>
              <a:rPr lang="fr-BE" sz="2400" dirty="0" smtClean="0"/>
              <a:t> and </a:t>
            </a:r>
            <a:r>
              <a:rPr lang="fr-BE" sz="2400" dirty="0" err="1" smtClean="0"/>
              <a:t>ownership</a:t>
            </a:r>
            <a:r>
              <a:rPr lang="fr-BE" sz="2400" dirty="0" smtClean="0"/>
              <a:t> and control: </a:t>
            </a:r>
            <a:r>
              <a:rPr lang="fr-BE" sz="2400" dirty="0"/>
              <a:t>breakdown of </a:t>
            </a:r>
            <a:r>
              <a:rPr lang="fr-BE" sz="2400" dirty="0" err="1"/>
              <a:t>shareholding</a:t>
            </a:r>
            <a:r>
              <a:rPr lang="fr-BE" sz="2400" dirty="0"/>
              <a:t> per </a:t>
            </a:r>
            <a:r>
              <a:rPr lang="fr-BE" sz="2400" dirty="0" err="1" smtClean="0"/>
              <a:t>company</a:t>
            </a:r>
            <a:r>
              <a:rPr lang="fr-BE" sz="2400" dirty="0" smtClean="0"/>
              <a:t>, </a:t>
            </a:r>
            <a:r>
              <a:rPr lang="fr-BE" sz="2400" i="1" dirty="0" err="1" smtClean="0"/>
              <a:t>including</a:t>
            </a:r>
            <a:r>
              <a:rPr lang="fr-BE" sz="2400" i="1" dirty="0" smtClean="0"/>
              <a:t> </a:t>
            </a:r>
            <a:r>
              <a:rPr lang="fr-BE" sz="2400" i="1" dirty="0" err="1" smtClean="0"/>
              <a:t>affiliated</a:t>
            </a:r>
            <a:r>
              <a:rPr lang="fr-BE" sz="2400" i="1" dirty="0" smtClean="0"/>
              <a:t> </a:t>
            </a:r>
            <a:r>
              <a:rPr lang="fr-BE" sz="2400" i="1" dirty="0" err="1" smtClean="0"/>
              <a:t>entities</a:t>
            </a:r>
            <a:r>
              <a:rPr lang="fr-BE" sz="2400" dirty="0" smtClean="0"/>
              <a:t> </a:t>
            </a:r>
            <a:r>
              <a:rPr lang="fr-BE" sz="2400" dirty="0"/>
              <a:t>(</a:t>
            </a:r>
            <a:r>
              <a:rPr lang="fr-BE" sz="2400" dirty="0" err="1"/>
              <a:t>mandatory</a:t>
            </a:r>
            <a:r>
              <a:rPr lang="fr-BE" sz="2400" dirty="0"/>
              <a:t> </a:t>
            </a:r>
            <a:r>
              <a:rPr lang="fr-BE" sz="2400" dirty="0" err="1"/>
              <a:t>template</a:t>
            </a:r>
            <a:r>
              <a:rPr lang="fr-BE" sz="2400" dirty="0"/>
              <a:t>)</a:t>
            </a:r>
            <a:endParaRPr lang="en-GB" sz="2400" dirty="0"/>
          </a:p>
        </p:txBody>
      </p:sp>
      <p:sp>
        <p:nvSpPr>
          <p:cNvPr id="3" name="Title 2"/>
          <p:cNvSpPr>
            <a:spLocks noGrp="1"/>
          </p:cNvSpPr>
          <p:nvPr>
            <p:ph type="title"/>
          </p:nvPr>
        </p:nvSpPr>
        <p:spPr/>
        <p:txBody>
          <a:bodyPr/>
          <a:lstStyle/>
          <a:p>
            <a:r>
              <a:rPr lang="fr-BE" dirty="0" smtClean="0"/>
              <a:t>How </a:t>
            </a:r>
            <a:r>
              <a:rPr lang="fr-BE" dirty="0"/>
              <a:t>to </a:t>
            </a:r>
            <a:r>
              <a:rPr lang="fr-BE" dirty="0" err="1"/>
              <a:t>apply</a:t>
            </a:r>
            <a:endParaRPr lang="en-GB" dirty="0"/>
          </a:p>
        </p:txBody>
      </p:sp>
    </p:spTree>
    <p:extLst>
      <p:ext uri="{BB962C8B-B14F-4D97-AF65-F5344CB8AC3E}">
        <p14:creationId xmlns:p14="http://schemas.microsoft.com/office/powerpoint/2010/main" val="812638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95663"/>
            <a:ext cx="10420350" cy="4311866"/>
          </a:xfrm>
        </p:spPr>
        <p:txBody>
          <a:bodyPr/>
          <a:lstStyle/>
          <a:p>
            <a:pPr>
              <a:spcAft>
                <a:spcPts val="600"/>
              </a:spcAft>
            </a:pPr>
            <a:r>
              <a:rPr lang="fr-BE" sz="2800" spc="-1" dirty="0">
                <a:solidFill>
                  <a:srgbClr val="4D4D4D"/>
                </a:solidFill>
              </a:rPr>
              <a:t>Part B: A correct </a:t>
            </a:r>
            <a:r>
              <a:rPr lang="fr-BE" sz="2800" spc="-1" dirty="0" err="1">
                <a:solidFill>
                  <a:srgbClr val="4D4D4D"/>
                </a:solidFill>
              </a:rPr>
              <a:t>definition</a:t>
            </a:r>
            <a:r>
              <a:rPr lang="fr-BE" sz="2800" spc="-1" dirty="0">
                <a:solidFill>
                  <a:srgbClr val="4D4D4D"/>
                </a:solidFill>
              </a:rPr>
              <a:t> of </a:t>
            </a:r>
            <a:r>
              <a:rPr lang="fr-BE" sz="2800" spc="-1" dirty="0" err="1">
                <a:solidFill>
                  <a:srgbClr val="4D4D4D"/>
                </a:solidFill>
              </a:rPr>
              <a:t>work</a:t>
            </a:r>
            <a:r>
              <a:rPr lang="fr-BE" sz="2800" spc="-1" dirty="0">
                <a:solidFill>
                  <a:srgbClr val="4D4D4D"/>
                </a:solidFill>
              </a:rPr>
              <a:t> packages and </a:t>
            </a:r>
            <a:r>
              <a:rPr lang="fr-BE" sz="2800" spc="-1" dirty="0" err="1">
                <a:solidFill>
                  <a:srgbClr val="4D4D4D"/>
                </a:solidFill>
              </a:rPr>
              <a:t>deliverables</a:t>
            </a:r>
            <a:r>
              <a:rPr lang="fr-BE" sz="2800" spc="-1" dirty="0">
                <a:solidFill>
                  <a:srgbClr val="4D4D4D"/>
                </a:solidFill>
              </a:rPr>
              <a:t> are crucial </a:t>
            </a:r>
            <a:r>
              <a:rPr lang="fr-BE" sz="2800" spc="-1" dirty="0" err="1">
                <a:solidFill>
                  <a:srgbClr val="4D4D4D"/>
                </a:solidFill>
              </a:rPr>
              <a:t>elements</a:t>
            </a:r>
            <a:r>
              <a:rPr lang="fr-BE" sz="2800" spc="-1" dirty="0">
                <a:solidFill>
                  <a:srgbClr val="4D4D4D"/>
                </a:solidFill>
              </a:rPr>
              <a:t> in </a:t>
            </a:r>
            <a:r>
              <a:rPr lang="fr-BE" sz="2800" spc="-1" dirty="0" err="1">
                <a:solidFill>
                  <a:srgbClr val="4D4D4D"/>
                </a:solidFill>
              </a:rPr>
              <a:t>order</a:t>
            </a:r>
            <a:r>
              <a:rPr lang="fr-BE" sz="2800" spc="-1" dirty="0">
                <a:solidFill>
                  <a:srgbClr val="4D4D4D"/>
                </a:solidFill>
              </a:rPr>
              <a:t> to </a:t>
            </a:r>
            <a:r>
              <a:rPr lang="fr-BE" sz="2800" spc="-1" dirty="0" err="1">
                <a:solidFill>
                  <a:srgbClr val="4D4D4D"/>
                </a:solidFill>
              </a:rPr>
              <a:t>obtain</a:t>
            </a:r>
            <a:r>
              <a:rPr lang="fr-BE" sz="2800" spc="-1" dirty="0">
                <a:solidFill>
                  <a:srgbClr val="4D4D4D"/>
                </a:solidFill>
              </a:rPr>
              <a:t> the full EU </a:t>
            </a:r>
            <a:r>
              <a:rPr lang="fr-BE" sz="2800" spc="-1" dirty="0" err="1">
                <a:solidFill>
                  <a:srgbClr val="4D4D4D"/>
                </a:solidFill>
              </a:rPr>
              <a:t>grant</a:t>
            </a:r>
            <a:endParaRPr lang="en-US" sz="2800" spc="-1" dirty="0">
              <a:solidFill>
                <a:srgbClr val="4D4D4D"/>
              </a:solidFill>
            </a:endParaRPr>
          </a:p>
          <a:p>
            <a:pPr>
              <a:spcAft>
                <a:spcPts val="600"/>
              </a:spcAft>
            </a:pPr>
            <a:r>
              <a:rPr lang="fr-BE" sz="2800" dirty="0" smtClean="0"/>
              <a:t>Structure </a:t>
            </a:r>
            <a:r>
              <a:rPr lang="fr-BE" sz="2800" dirty="0"/>
              <a:t>of </a:t>
            </a:r>
            <a:r>
              <a:rPr lang="fr-BE" sz="2800" dirty="0" err="1"/>
              <a:t>work</a:t>
            </a:r>
            <a:r>
              <a:rPr lang="fr-BE" sz="2800" dirty="0"/>
              <a:t> </a:t>
            </a:r>
            <a:r>
              <a:rPr lang="fr-BE" sz="2800" dirty="0" smtClean="0"/>
              <a:t>packages (</a:t>
            </a:r>
            <a:r>
              <a:rPr lang="fr-BE" sz="2800" dirty="0" err="1" smtClean="0"/>
              <a:t>mandatory</a:t>
            </a:r>
            <a:r>
              <a:rPr lang="fr-BE" sz="2800" dirty="0" smtClean="0"/>
              <a:t>):</a:t>
            </a:r>
            <a:endParaRPr lang="fr-BE" sz="2800" dirty="0"/>
          </a:p>
          <a:p>
            <a:pPr lvl="1">
              <a:spcAft>
                <a:spcPts val="600"/>
              </a:spcAft>
            </a:pPr>
            <a:r>
              <a:rPr lang="fr-BE" sz="2800" dirty="0"/>
              <a:t>WP 1: Project management and coordination</a:t>
            </a:r>
          </a:p>
          <a:p>
            <a:pPr lvl="1">
              <a:spcAft>
                <a:spcPts val="600"/>
              </a:spcAft>
            </a:pPr>
            <a:r>
              <a:rPr lang="fr-BE" sz="2800" dirty="0"/>
              <a:t>WP 2: </a:t>
            </a:r>
            <a:r>
              <a:rPr lang="fr-BE" sz="2800" dirty="0" err="1"/>
              <a:t>Pre</a:t>
            </a:r>
            <a:r>
              <a:rPr lang="fr-BE" sz="2800" dirty="0"/>
              <a:t>-production (</a:t>
            </a:r>
            <a:r>
              <a:rPr lang="fr-BE" sz="2800" dirty="0" err="1"/>
              <a:t>only</a:t>
            </a:r>
            <a:r>
              <a:rPr lang="fr-BE" sz="2800" dirty="0"/>
              <a:t> if applicable)</a:t>
            </a:r>
          </a:p>
          <a:p>
            <a:pPr lvl="1">
              <a:spcAft>
                <a:spcPts val="600"/>
              </a:spcAft>
            </a:pPr>
            <a:r>
              <a:rPr lang="fr-BE" sz="2800" dirty="0"/>
              <a:t>WP 3: Production</a:t>
            </a:r>
          </a:p>
          <a:p>
            <a:pPr lvl="1">
              <a:spcAft>
                <a:spcPts val="600"/>
              </a:spcAft>
            </a:pPr>
            <a:r>
              <a:rPr lang="fr-BE" sz="2800" dirty="0"/>
              <a:t>WP 4: Post-production, </a:t>
            </a:r>
            <a:r>
              <a:rPr lang="fr-BE" sz="2800" dirty="0" err="1"/>
              <a:t>prints</a:t>
            </a:r>
            <a:r>
              <a:rPr lang="fr-BE" sz="2800" dirty="0"/>
              <a:t> and </a:t>
            </a:r>
            <a:r>
              <a:rPr lang="fr-BE" sz="2800" dirty="0" err="1"/>
              <a:t>delivery</a:t>
            </a:r>
            <a:endParaRPr lang="fr-BE" sz="2800" dirty="0"/>
          </a:p>
          <a:p>
            <a:pPr lvl="1">
              <a:spcAft>
                <a:spcPts val="600"/>
              </a:spcAft>
            </a:pPr>
            <a:r>
              <a:rPr lang="fr-BE" sz="2800" dirty="0"/>
              <a:t>WP 5: Communication and </a:t>
            </a:r>
            <a:r>
              <a:rPr lang="fr-BE" sz="2800" dirty="0" err="1"/>
              <a:t>dissemination</a:t>
            </a:r>
            <a:endParaRPr lang="en-GB" sz="2800" dirty="0"/>
          </a:p>
          <a:p>
            <a:pPr lvl="1">
              <a:spcAft>
                <a:spcPts val="600"/>
              </a:spcAft>
            </a:pPr>
            <a:endParaRPr lang="fr-BE" sz="2400" dirty="0"/>
          </a:p>
        </p:txBody>
      </p:sp>
      <p:sp>
        <p:nvSpPr>
          <p:cNvPr id="3" name="Title 2"/>
          <p:cNvSpPr>
            <a:spLocks noGrp="1"/>
          </p:cNvSpPr>
          <p:nvPr>
            <p:ph type="title"/>
          </p:nvPr>
        </p:nvSpPr>
        <p:spPr/>
        <p:txBody>
          <a:bodyPr/>
          <a:lstStyle/>
          <a:p>
            <a:r>
              <a:rPr lang="fr-BE" dirty="0" smtClean="0"/>
              <a:t>How </a:t>
            </a:r>
            <a:r>
              <a:rPr lang="fr-BE" dirty="0"/>
              <a:t>to </a:t>
            </a:r>
            <a:r>
              <a:rPr lang="fr-BE" dirty="0" err="1"/>
              <a:t>apply</a:t>
            </a:r>
            <a:endParaRPr lang="en-GB" dirty="0"/>
          </a:p>
        </p:txBody>
      </p:sp>
    </p:spTree>
    <p:extLst>
      <p:ext uri="{BB962C8B-B14F-4D97-AF65-F5344CB8AC3E}">
        <p14:creationId xmlns:p14="http://schemas.microsoft.com/office/powerpoint/2010/main" val="1572037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95663"/>
            <a:ext cx="10905699" cy="4311866"/>
          </a:xfrm>
        </p:spPr>
        <p:txBody>
          <a:bodyPr/>
          <a:lstStyle/>
          <a:p>
            <a:pPr indent="-228240">
              <a:spcAft>
                <a:spcPts val="601"/>
              </a:spcAft>
              <a:buFont typeface="Arial"/>
              <a:buChar char="•"/>
            </a:pPr>
            <a:r>
              <a:rPr lang="fr-BE" sz="2800" spc="-1" dirty="0" err="1">
                <a:solidFill>
                  <a:srgbClr val="4D4D4D"/>
                </a:solidFill>
              </a:rPr>
              <a:t>Deliverables</a:t>
            </a:r>
            <a:r>
              <a:rPr lang="fr-BE" sz="2800" spc="-1" dirty="0">
                <a:solidFill>
                  <a:srgbClr val="4D4D4D"/>
                </a:solidFill>
              </a:rPr>
              <a:t>:</a:t>
            </a:r>
            <a:endParaRPr lang="en-US" sz="2800" spc="-1" dirty="0">
              <a:solidFill>
                <a:srgbClr val="4D4D4D"/>
              </a:solidFill>
            </a:endParaRPr>
          </a:p>
          <a:p>
            <a:pPr lvl="1" indent="-228240">
              <a:spcBef>
                <a:spcPts val="499"/>
              </a:spcBef>
              <a:spcAft>
                <a:spcPts val="601"/>
              </a:spcAft>
              <a:buFont typeface="Arial"/>
              <a:buChar char="•"/>
            </a:pPr>
            <a:r>
              <a:rPr lang="fr-BE" sz="2800" spc="-1" dirty="0">
                <a:solidFill>
                  <a:srgbClr val="4D4D4D"/>
                </a:solidFill>
              </a:rPr>
              <a:t>Will </a:t>
            </a:r>
            <a:r>
              <a:rPr lang="fr-BE" sz="2800" spc="-1" dirty="0" err="1">
                <a:solidFill>
                  <a:srgbClr val="4D4D4D"/>
                </a:solidFill>
              </a:rPr>
              <a:t>need</a:t>
            </a:r>
            <a:r>
              <a:rPr lang="fr-BE" sz="2800" spc="-1" dirty="0">
                <a:solidFill>
                  <a:srgbClr val="4D4D4D"/>
                </a:solidFill>
              </a:rPr>
              <a:t> to </a:t>
            </a:r>
            <a:r>
              <a:rPr lang="fr-BE" sz="2800" spc="-1" dirty="0" err="1">
                <a:solidFill>
                  <a:srgbClr val="4D4D4D"/>
                </a:solidFill>
              </a:rPr>
              <a:t>be</a:t>
            </a:r>
            <a:r>
              <a:rPr lang="fr-BE" sz="2800" spc="-1" dirty="0">
                <a:solidFill>
                  <a:srgbClr val="4D4D4D"/>
                </a:solidFill>
              </a:rPr>
              <a:t> </a:t>
            </a:r>
            <a:r>
              <a:rPr lang="fr-BE" sz="2800" spc="-1" dirty="0" err="1">
                <a:solidFill>
                  <a:srgbClr val="4D4D4D"/>
                </a:solidFill>
              </a:rPr>
              <a:t>submitted</a:t>
            </a:r>
            <a:r>
              <a:rPr lang="fr-BE" sz="2800" spc="-1" dirty="0">
                <a:solidFill>
                  <a:srgbClr val="4D4D4D"/>
                </a:solidFill>
              </a:rPr>
              <a:t> </a:t>
            </a:r>
            <a:r>
              <a:rPr lang="fr-BE" sz="2800" spc="-1" dirty="0" err="1">
                <a:solidFill>
                  <a:srgbClr val="4D4D4D"/>
                </a:solidFill>
              </a:rPr>
              <a:t>during</a:t>
            </a:r>
            <a:r>
              <a:rPr lang="fr-BE" sz="2800" spc="-1" dirty="0">
                <a:solidFill>
                  <a:srgbClr val="4D4D4D"/>
                </a:solidFill>
              </a:rPr>
              <a:t> the </a:t>
            </a:r>
            <a:r>
              <a:rPr lang="fr-BE" sz="2800" spc="-1" dirty="0" err="1">
                <a:solidFill>
                  <a:srgbClr val="4D4D4D"/>
                </a:solidFill>
              </a:rPr>
              <a:t>lifetime</a:t>
            </a:r>
            <a:r>
              <a:rPr lang="fr-BE" sz="2800" spc="-1" dirty="0">
                <a:solidFill>
                  <a:srgbClr val="4D4D4D"/>
                </a:solidFill>
              </a:rPr>
              <a:t> of the </a:t>
            </a:r>
            <a:r>
              <a:rPr lang="fr-BE" sz="2800" spc="-1" dirty="0" err="1">
                <a:solidFill>
                  <a:srgbClr val="4D4D4D"/>
                </a:solidFill>
              </a:rPr>
              <a:t>project</a:t>
            </a:r>
            <a:endParaRPr lang="en-US" sz="2800" spc="-1" dirty="0">
              <a:solidFill>
                <a:srgbClr val="4D4D4D"/>
              </a:solidFill>
            </a:endParaRPr>
          </a:p>
          <a:p>
            <a:pPr lvl="1" indent="-228240">
              <a:spcBef>
                <a:spcPts val="499"/>
              </a:spcBef>
              <a:spcAft>
                <a:spcPts val="601"/>
              </a:spcAft>
              <a:buFont typeface="Arial"/>
              <a:buChar char="•"/>
            </a:pPr>
            <a:r>
              <a:rPr lang="fr-BE" sz="2800" spc="-1" dirty="0">
                <a:solidFill>
                  <a:srgbClr val="4D4D4D"/>
                </a:solidFill>
              </a:rPr>
              <a:t>Be </a:t>
            </a:r>
            <a:r>
              <a:rPr lang="fr-BE" sz="2800" spc="-1" dirty="0" err="1">
                <a:solidFill>
                  <a:srgbClr val="4D4D4D"/>
                </a:solidFill>
              </a:rPr>
              <a:t>realistic</a:t>
            </a:r>
            <a:r>
              <a:rPr lang="fr-BE" sz="2800" spc="-1" dirty="0">
                <a:solidFill>
                  <a:srgbClr val="4D4D4D"/>
                </a:solidFill>
              </a:rPr>
              <a:t>: </a:t>
            </a:r>
            <a:r>
              <a:rPr lang="fr-BE" sz="2800" spc="-1" dirty="0" err="1">
                <a:solidFill>
                  <a:srgbClr val="4D4D4D"/>
                </a:solidFill>
              </a:rPr>
              <a:t>reduction</a:t>
            </a:r>
            <a:r>
              <a:rPr lang="fr-BE" sz="2800" spc="-1" dirty="0">
                <a:solidFill>
                  <a:srgbClr val="4D4D4D"/>
                </a:solidFill>
              </a:rPr>
              <a:t> of EU </a:t>
            </a:r>
            <a:r>
              <a:rPr lang="fr-BE" sz="2800" spc="-1" dirty="0" err="1">
                <a:solidFill>
                  <a:srgbClr val="4D4D4D"/>
                </a:solidFill>
              </a:rPr>
              <a:t>grant</a:t>
            </a:r>
            <a:r>
              <a:rPr lang="fr-BE" sz="2800" spc="-1" dirty="0">
                <a:solidFill>
                  <a:srgbClr val="4D4D4D"/>
                </a:solidFill>
              </a:rPr>
              <a:t> in case of partial </a:t>
            </a:r>
            <a:r>
              <a:rPr lang="fr-BE" sz="2800" spc="-1" dirty="0" err="1">
                <a:solidFill>
                  <a:srgbClr val="4D4D4D"/>
                </a:solidFill>
              </a:rPr>
              <a:t>implementation</a:t>
            </a:r>
            <a:r>
              <a:rPr lang="fr-BE" sz="2800" spc="-1" dirty="0">
                <a:solidFill>
                  <a:srgbClr val="4D4D4D"/>
                </a:solidFill>
              </a:rPr>
              <a:t> (</a:t>
            </a:r>
            <a:r>
              <a:rPr lang="fr-BE" sz="2800" spc="-1" dirty="0" err="1">
                <a:solidFill>
                  <a:srgbClr val="4D4D4D"/>
                </a:solidFill>
              </a:rPr>
              <a:t>request</a:t>
            </a:r>
            <a:r>
              <a:rPr lang="fr-BE" sz="2800" spc="-1" dirty="0">
                <a:solidFill>
                  <a:srgbClr val="4D4D4D"/>
                </a:solidFill>
              </a:rPr>
              <a:t> </a:t>
            </a:r>
            <a:r>
              <a:rPr lang="fr-BE" sz="2800" spc="-1" dirty="0" err="1">
                <a:solidFill>
                  <a:srgbClr val="4D4D4D"/>
                </a:solidFill>
              </a:rPr>
              <a:t>amendment</a:t>
            </a:r>
            <a:r>
              <a:rPr lang="fr-BE" sz="2800" spc="-1" dirty="0">
                <a:solidFill>
                  <a:srgbClr val="4D4D4D"/>
                </a:solidFill>
              </a:rPr>
              <a:t> if </a:t>
            </a:r>
            <a:r>
              <a:rPr lang="fr-BE" sz="2800" spc="-1" dirty="0" err="1">
                <a:solidFill>
                  <a:srgbClr val="4D4D4D"/>
                </a:solidFill>
              </a:rPr>
              <a:t>needed</a:t>
            </a:r>
            <a:r>
              <a:rPr lang="fr-BE" sz="2800" spc="-1" dirty="0" smtClean="0">
                <a:solidFill>
                  <a:srgbClr val="4D4D4D"/>
                </a:solidFill>
              </a:rPr>
              <a:t>)</a:t>
            </a:r>
            <a:endParaRPr lang="en-US" sz="2800" spc="-1" dirty="0">
              <a:solidFill>
                <a:srgbClr val="4D4D4D"/>
              </a:solidFill>
            </a:endParaRPr>
          </a:p>
        </p:txBody>
      </p:sp>
      <p:sp>
        <p:nvSpPr>
          <p:cNvPr id="3" name="Title 2"/>
          <p:cNvSpPr>
            <a:spLocks noGrp="1"/>
          </p:cNvSpPr>
          <p:nvPr>
            <p:ph type="title"/>
          </p:nvPr>
        </p:nvSpPr>
        <p:spPr/>
        <p:txBody>
          <a:bodyPr/>
          <a:lstStyle/>
          <a:p>
            <a:r>
              <a:rPr lang="fr-BE" dirty="0" smtClean="0"/>
              <a:t>How </a:t>
            </a:r>
            <a:r>
              <a:rPr lang="fr-BE" dirty="0"/>
              <a:t>to </a:t>
            </a:r>
            <a:r>
              <a:rPr lang="fr-BE" dirty="0" err="1"/>
              <a:t>apply</a:t>
            </a:r>
            <a:endParaRPr lang="en-GB" dirty="0"/>
          </a:p>
        </p:txBody>
      </p:sp>
    </p:spTree>
    <p:extLst>
      <p:ext uri="{BB962C8B-B14F-4D97-AF65-F5344CB8AC3E}">
        <p14:creationId xmlns:p14="http://schemas.microsoft.com/office/powerpoint/2010/main" val="792700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95663"/>
            <a:ext cx="10905699" cy="4311866"/>
          </a:xfrm>
        </p:spPr>
        <p:txBody>
          <a:bodyPr/>
          <a:lstStyle/>
          <a:p>
            <a:pPr>
              <a:spcAft>
                <a:spcPts val="600"/>
              </a:spcAft>
            </a:pPr>
            <a:r>
              <a:rPr lang="fr-BE" sz="2800" dirty="0" smtClean="0"/>
              <a:t>Minimum </a:t>
            </a:r>
            <a:r>
              <a:rPr lang="fr-BE" sz="2800" dirty="0" err="1" smtClean="0"/>
              <a:t>mandatory</a:t>
            </a:r>
            <a:r>
              <a:rPr lang="fr-BE" sz="2800" dirty="0" smtClean="0"/>
              <a:t> </a:t>
            </a:r>
            <a:r>
              <a:rPr lang="fr-BE" sz="2800" dirty="0" err="1" smtClean="0"/>
              <a:t>deliverables</a:t>
            </a:r>
            <a:r>
              <a:rPr lang="fr-BE" sz="2800" dirty="0"/>
              <a:t>:</a:t>
            </a:r>
          </a:p>
          <a:p>
            <a:pPr lvl="1">
              <a:spcBef>
                <a:spcPts val="0"/>
              </a:spcBef>
              <a:spcAft>
                <a:spcPts val="600"/>
              </a:spcAft>
            </a:pPr>
            <a:r>
              <a:rPr lang="fr-BE" sz="2800" dirty="0"/>
              <a:t>WP 1: </a:t>
            </a:r>
            <a:r>
              <a:rPr lang="fr-BE" sz="2800" dirty="0" err="1"/>
              <a:t>Updated</a:t>
            </a:r>
            <a:r>
              <a:rPr lang="fr-BE" sz="2800" dirty="0"/>
              <a:t> Production </a:t>
            </a:r>
            <a:r>
              <a:rPr lang="fr-BE" sz="2800" dirty="0" err="1"/>
              <a:t>Financing</a:t>
            </a:r>
            <a:r>
              <a:rPr lang="fr-BE" sz="2800" dirty="0"/>
              <a:t> Structure and copy of </a:t>
            </a:r>
            <a:r>
              <a:rPr lang="fr-BE" sz="2800" dirty="0" err="1"/>
              <a:t>contract</a:t>
            </a:r>
            <a:r>
              <a:rPr lang="fr-BE" sz="2800" dirty="0"/>
              <a:t> </a:t>
            </a:r>
            <a:r>
              <a:rPr lang="fr-BE" sz="2800" dirty="0" err="1"/>
              <a:t>signed</a:t>
            </a:r>
            <a:r>
              <a:rPr lang="fr-BE" sz="2800" dirty="0"/>
              <a:t> </a:t>
            </a:r>
            <a:r>
              <a:rPr lang="fr-BE" sz="2800" dirty="0" err="1"/>
              <a:t>with</a:t>
            </a:r>
            <a:r>
              <a:rPr lang="fr-BE" sz="2800" dirty="0"/>
              <a:t> main broadcaster</a:t>
            </a:r>
          </a:p>
          <a:p>
            <a:pPr lvl="1">
              <a:spcBef>
                <a:spcPts val="0"/>
              </a:spcBef>
              <a:spcAft>
                <a:spcPts val="600"/>
              </a:spcAft>
            </a:pPr>
            <a:r>
              <a:rPr lang="fr-BE" sz="2800" dirty="0"/>
              <a:t>WP 2: </a:t>
            </a:r>
            <a:r>
              <a:rPr lang="fr-BE" sz="2800" dirty="0" err="1"/>
              <a:t>Declaration</a:t>
            </a:r>
            <a:r>
              <a:rPr lang="fr-BE" sz="2800" dirty="0"/>
              <a:t> on 1st </a:t>
            </a:r>
            <a:r>
              <a:rPr lang="fr-BE" sz="2800" dirty="0" err="1"/>
              <a:t>day</a:t>
            </a:r>
            <a:r>
              <a:rPr lang="fr-BE" sz="2800" dirty="0"/>
              <a:t> of principal </a:t>
            </a:r>
            <a:r>
              <a:rPr lang="fr-BE" sz="2800" dirty="0" err="1"/>
              <a:t>photography</a:t>
            </a:r>
            <a:endParaRPr lang="fr-BE" sz="2800" dirty="0"/>
          </a:p>
          <a:p>
            <a:pPr lvl="1">
              <a:spcBef>
                <a:spcPts val="0"/>
              </a:spcBef>
              <a:spcAft>
                <a:spcPts val="600"/>
              </a:spcAft>
            </a:pPr>
            <a:r>
              <a:rPr lang="fr-BE" sz="2800" dirty="0"/>
              <a:t>WP 3: </a:t>
            </a:r>
            <a:r>
              <a:rPr lang="fr-BE" sz="2800" dirty="0" err="1"/>
              <a:t>Declaration</a:t>
            </a:r>
            <a:r>
              <a:rPr lang="fr-BE" sz="2800" dirty="0"/>
              <a:t> on the end of shooting</a:t>
            </a:r>
          </a:p>
          <a:p>
            <a:pPr lvl="1">
              <a:spcBef>
                <a:spcPts val="0"/>
              </a:spcBef>
              <a:spcAft>
                <a:spcPts val="600"/>
              </a:spcAft>
            </a:pPr>
            <a:r>
              <a:rPr lang="fr-BE" sz="2800" dirty="0"/>
              <a:t>WP 4: </a:t>
            </a:r>
            <a:r>
              <a:rPr lang="fr-BE" sz="2800" dirty="0" err="1"/>
              <a:t>Acceptance</a:t>
            </a:r>
            <a:r>
              <a:rPr lang="fr-BE" sz="2800" dirty="0"/>
              <a:t> </a:t>
            </a:r>
            <a:r>
              <a:rPr lang="fr-BE" sz="2800" dirty="0" err="1"/>
              <a:t>letter</a:t>
            </a:r>
            <a:r>
              <a:rPr lang="fr-BE" sz="2800" dirty="0"/>
              <a:t> of the </a:t>
            </a:r>
            <a:r>
              <a:rPr lang="fr-BE" sz="2800" dirty="0" err="1"/>
              <a:t>material</a:t>
            </a:r>
            <a:r>
              <a:rPr lang="fr-BE" sz="2800" dirty="0"/>
              <a:t> </a:t>
            </a:r>
            <a:r>
              <a:rPr lang="fr-BE" sz="2800" dirty="0" err="1"/>
              <a:t>from</a:t>
            </a:r>
            <a:r>
              <a:rPr lang="fr-BE" sz="2800" dirty="0"/>
              <a:t> the main broadcaster and </a:t>
            </a:r>
            <a:r>
              <a:rPr lang="fr-BE" sz="2800" dirty="0" err="1"/>
              <a:t>link</a:t>
            </a:r>
            <a:r>
              <a:rPr lang="fr-BE" sz="2800" dirty="0"/>
              <a:t> to </a:t>
            </a:r>
            <a:r>
              <a:rPr lang="fr-BE" sz="2800" dirty="0" err="1"/>
              <a:t>produced</a:t>
            </a:r>
            <a:r>
              <a:rPr lang="fr-BE" sz="2800" dirty="0"/>
              <a:t> </a:t>
            </a:r>
            <a:r>
              <a:rPr lang="fr-BE" sz="2800" dirty="0" err="1"/>
              <a:t>material</a:t>
            </a:r>
            <a:endParaRPr lang="fr-BE" sz="2800" dirty="0"/>
          </a:p>
          <a:p>
            <a:pPr lvl="1">
              <a:spcBef>
                <a:spcPts val="0"/>
              </a:spcBef>
              <a:spcAft>
                <a:spcPts val="600"/>
              </a:spcAft>
            </a:pPr>
            <a:r>
              <a:rPr lang="fr-BE" sz="2800" dirty="0"/>
              <a:t>WP 5: Promotion </a:t>
            </a:r>
            <a:r>
              <a:rPr lang="fr-BE" sz="2800" dirty="0" err="1"/>
              <a:t>material</a:t>
            </a:r>
            <a:r>
              <a:rPr lang="fr-BE" sz="2800" dirty="0"/>
              <a:t> (</a:t>
            </a:r>
            <a:r>
              <a:rPr lang="fr-BE" sz="2800" dirty="0" err="1"/>
              <a:t>trailer</a:t>
            </a:r>
            <a:r>
              <a:rPr lang="fr-BE" sz="2800" dirty="0"/>
              <a:t>, poster, </a:t>
            </a:r>
            <a:r>
              <a:rPr lang="fr-BE" sz="2800" dirty="0" err="1"/>
              <a:t>stills</a:t>
            </a:r>
            <a:r>
              <a:rPr lang="fr-BE" sz="2800" dirty="0"/>
              <a:t>, etc.) and </a:t>
            </a:r>
            <a:r>
              <a:rPr lang="fr-BE" sz="2800" dirty="0" err="1"/>
              <a:t>most</a:t>
            </a:r>
            <a:r>
              <a:rPr lang="fr-BE" sz="2800" dirty="0"/>
              <a:t> </a:t>
            </a:r>
            <a:r>
              <a:rPr lang="fr-BE" sz="2800" dirty="0" err="1"/>
              <a:t>recent</a:t>
            </a:r>
            <a:r>
              <a:rPr lang="fr-BE" sz="2800" dirty="0"/>
              <a:t> </a:t>
            </a:r>
            <a:r>
              <a:rPr lang="fr-BE" sz="2800" dirty="0" err="1"/>
              <a:t>royalty</a:t>
            </a:r>
            <a:r>
              <a:rPr lang="fr-BE" sz="2800" dirty="0"/>
              <a:t> </a:t>
            </a:r>
            <a:r>
              <a:rPr lang="fr-BE" sz="2800" dirty="0" err="1"/>
              <a:t>statement</a:t>
            </a:r>
            <a:r>
              <a:rPr lang="fr-BE" sz="2800" dirty="0"/>
              <a:t> </a:t>
            </a:r>
            <a:r>
              <a:rPr lang="fr-BE" sz="2800" dirty="0" err="1"/>
              <a:t>from</a:t>
            </a:r>
            <a:r>
              <a:rPr lang="fr-BE" sz="2800" dirty="0"/>
              <a:t> sales agent</a:t>
            </a:r>
          </a:p>
          <a:p>
            <a:pPr lvl="1">
              <a:spcBef>
                <a:spcPts val="0"/>
              </a:spcBef>
              <a:spcAft>
                <a:spcPts val="600"/>
              </a:spcAft>
            </a:pPr>
            <a:r>
              <a:rPr lang="fr-BE" sz="2800" dirty="0" err="1" smtClean="0"/>
              <a:t>Interoperable</a:t>
            </a:r>
            <a:r>
              <a:rPr lang="fr-BE" sz="2800" dirty="0" smtClean="0"/>
              <a:t> </a:t>
            </a:r>
            <a:r>
              <a:rPr lang="fr-BE" sz="2800" dirty="0"/>
              <a:t>Standard </a:t>
            </a:r>
            <a:r>
              <a:rPr lang="fr-BE" sz="2800" dirty="0" smtClean="0"/>
              <a:t>Identifier (</a:t>
            </a:r>
            <a:r>
              <a:rPr lang="fr-BE" sz="2800" dirty="0" err="1" smtClean="0"/>
              <a:t>such</a:t>
            </a:r>
            <a:r>
              <a:rPr lang="fr-BE" sz="2800" dirty="0" smtClean="0"/>
              <a:t> as </a:t>
            </a:r>
            <a:r>
              <a:rPr lang="fr-BE" sz="2800" dirty="0" err="1" smtClean="0"/>
              <a:t>ISAN</a:t>
            </a:r>
            <a:r>
              <a:rPr lang="fr-BE" sz="2800" dirty="0" smtClean="0"/>
              <a:t> or </a:t>
            </a:r>
            <a:r>
              <a:rPr lang="fr-BE" sz="2800" dirty="0" err="1" smtClean="0"/>
              <a:t>EIDR</a:t>
            </a:r>
            <a:r>
              <a:rPr lang="fr-BE" sz="2800" dirty="0" smtClean="0"/>
              <a:t>)</a:t>
            </a:r>
            <a:endParaRPr lang="fr-BE" sz="2800" dirty="0"/>
          </a:p>
        </p:txBody>
      </p:sp>
      <p:sp>
        <p:nvSpPr>
          <p:cNvPr id="3" name="Title 2"/>
          <p:cNvSpPr>
            <a:spLocks noGrp="1"/>
          </p:cNvSpPr>
          <p:nvPr>
            <p:ph type="title"/>
          </p:nvPr>
        </p:nvSpPr>
        <p:spPr/>
        <p:txBody>
          <a:bodyPr/>
          <a:lstStyle/>
          <a:p>
            <a:r>
              <a:rPr lang="fr-BE" dirty="0" smtClean="0"/>
              <a:t>How </a:t>
            </a:r>
            <a:r>
              <a:rPr lang="fr-BE" dirty="0"/>
              <a:t>to </a:t>
            </a:r>
            <a:r>
              <a:rPr lang="fr-BE" dirty="0" err="1"/>
              <a:t>apply</a:t>
            </a:r>
            <a:endParaRPr lang="en-GB" dirty="0"/>
          </a:p>
        </p:txBody>
      </p:sp>
    </p:spTree>
    <p:extLst>
      <p:ext uri="{BB962C8B-B14F-4D97-AF65-F5344CB8AC3E}">
        <p14:creationId xmlns:p14="http://schemas.microsoft.com/office/powerpoint/2010/main" val="16372830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80902"/>
            <a:ext cx="10824412" cy="4114045"/>
          </a:xfrm>
        </p:spPr>
        <p:txBody>
          <a:bodyPr/>
          <a:lstStyle/>
          <a:p>
            <a:pPr>
              <a:spcBef>
                <a:spcPts val="600"/>
              </a:spcBef>
              <a:spcAft>
                <a:spcPts val="600"/>
              </a:spcAft>
            </a:pPr>
            <a:r>
              <a:rPr lang="fr-BE" sz="2800" b="1" dirty="0" err="1" smtClean="0"/>
              <a:t>Acronym</a:t>
            </a:r>
            <a:r>
              <a:rPr lang="fr-BE" sz="2800" b="1" dirty="0" smtClean="0"/>
              <a:t> and short </a:t>
            </a:r>
            <a:r>
              <a:rPr lang="fr-BE" sz="2800" b="1" dirty="0" err="1" smtClean="0"/>
              <a:t>summary</a:t>
            </a:r>
            <a:r>
              <a:rPr lang="fr-BE" sz="2800" b="1" dirty="0" smtClean="0"/>
              <a:t> </a:t>
            </a:r>
            <a:r>
              <a:rPr lang="fr-BE" sz="2800" dirty="0" smtClean="0"/>
              <a:t>(to </a:t>
            </a:r>
            <a:r>
              <a:rPr lang="fr-BE" sz="2800" dirty="0" err="1" smtClean="0"/>
              <a:t>be</a:t>
            </a:r>
            <a:r>
              <a:rPr lang="fr-BE" sz="2800" dirty="0" smtClean="0"/>
              <a:t> </a:t>
            </a:r>
            <a:r>
              <a:rPr lang="fr-BE" sz="2800" dirty="0" err="1" smtClean="0"/>
              <a:t>encoded</a:t>
            </a:r>
            <a:r>
              <a:rPr lang="fr-BE" sz="2800" dirty="0" smtClean="0"/>
              <a:t> </a:t>
            </a:r>
            <a:r>
              <a:rPr lang="fr-BE" sz="2800" dirty="0" err="1" smtClean="0"/>
              <a:t>when</a:t>
            </a:r>
            <a:r>
              <a:rPr lang="fr-BE" sz="2800" dirty="0" smtClean="0"/>
              <a:t> </a:t>
            </a:r>
            <a:r>
              <a:rPr lang="fr-BE" sz="2800" dirty="0" err="1" smtClean="0"/>
              <a:t>starting</a:t>
            </a:r>
            <a:r>
              <a:rPr lang="fr-BE" sz="2800" dirty="0" smtClean="0"/>
              <a:t> the application)</a:t>
            </a:r>
            <a:endParaRPr lang="fr-BE" sz="2800" b="1" dirty="0" smtClean="0"/>
          </a:p>
          <a:p>
            <a:pPr lvl="1">
              <a:spcBef>
                <a:spcPts val="600"/>
              </a:spcBef>
              <a:spcAft>
                <a:spcPts val="600"/>
              </a:spcAft>
            </a:pPr>
            <a:r>
              <a:rPr lang="fr-BE" sz="2400" dirty="0" err="1" smtClean="0"/>
              <a:t>Acronym</a:t>
            </a:r>
            <a:r>
              <a:rPr lang="fr-BE" sz="2400" dirty="0" smtClean="0"/>
              <a:t>: </a:t>
            </a:r>
            <a:r>
              <a:rPr lang="fr-BE" sz="2400" dirty="0" err="1" smtClean="0"/>
              <a:t>helpful</a:t>
            </a:r>
            <a:r>
              <a:rPr lang="fr-BE" sz="2400" dirty="0" smtClean="0"/>
              <a:t> if </a:t>
            </a:r>
            <a:r>
              <a:rPr lang="fr-BE" sz="2400" dirty="0" err="1" smtClean="0"/>
              <a:t>it</a:t>
            </a:r>
            <a:r>
              <a:rPr lang="fr-BE" sz="2400" dirty="0" smtClean="0"/>
              <a:t> </a:t>
            </a:r>
            <a:r>
              <a:rPr lang="fr-BE" sz="2400" dirty="0" err="1" smtClean="0"/>
              <a:t>refers</a:t>
            </a:r>
            <a:r>
              <a:rPr lang="fr-BE" sz="2400" dirty="0" smtClean="0"/>
              <a:t> to the </a:t>
            </a:r>
            <a:r>
              <a:rPr lang="fr-BE" sz="2400" dirty="0" err="1" smtClean="0"/>
              <a:t>company</a:t>
            </a:r>
            <a:r>
              <a:rPr lang="fr-BE" sz="2400" dirty="0" smtClean="0"/>
              <a:t>/</a:t>
            </a:r>
            <a:r>
              <a:rPr lang="fr-BE" sz="2400" dirty="0" err="1" smtClean="0"/>
              <a:t>project</a:t>
            </a:r>
            <a:r>
              <a:rPr lang="fr-BE" sz="2400" dirty="0" smtClean="0"/>
              <a:t> (i.e. not TV2022 for </a:t>
            </a:r>
            <a:r>
              <a:rPr lang="fr-BE" sz="2400" dirty="0" err="1" smtClean="0"/>
              <a:t>example</a:t>
            </a:r>
            <a:r>
              <a:rPr lang="fr-BE" sz="2400" dirty="0" smtClean="0"/>
              <a:t>)</a:t>
            </a:r>
          </a:p>
          <a:p>
            <a:pPr lvl="1">
              <a:spcBef>
                <a:spcPts val="600"/>
              </a:spcBef>
              <a:spcAft>
                <a:spcPts val="600"/>
              </a:spcAft>
            </a:pPr>
            <a:r>
              <a:rPr lang="fr-BE" sz="2400" dirty="0" smtClean="0"/>
              <a:t>Short </a:t>
            </a:r>
            <a:r>
              <a:rPr lang="fr-BE" sz="2400" dirty="0" err="1" smtClean="0"/>
              <a:t>summary</a:t>
            </a:r>
            <a:r>
              <a:rPr lang="fr-BE" sz="2400" dirty="0" smtClean="0"/>
              <a:t> (abstract): must deal </a:t>
            </a:r>
            <a:r>
              <a:rPr lang="fr-BE" sz="2400" dirty="0" err="1" smtClean="0"/>
              <a:t>with</a:t>
            </a:r>
            <a:r>
              <a:rPr lang="fr-BE" sz="2400" dirty="0" smtClean="0"/>
              <a:t> objectives, </a:t>
            </a:r>
            <a:r>
              <a:rPr lang="fr-BE" sz="2400" dirty="0" err="1" smtClean="0"/>
              <a:t>activities</a:t>
            </a:r>
            <a:r>
              <a:rPr lang="fr-BE" sz="2400" dirty="0" smtClean="0"/>
              <a:t>, type and </a:t>
            </a:r>
            <a:r>
              <a:rPr lang="fr-BE" sz="2400" dirty="0" err="1" smtClean="0"/>
              <a:t>number</a:t>
            </a:r>
            <a:r>
              <a:rPr lang="fr-BE" sz="2400" dirty="0" smtClean="0"/>
              <a:t> of </a:t>
            </a:r>
            <a:r>
              <a:rPr lang="fr-BE" sz="2400" dirty="0" err="1" smtClean="0"/>
              <a:t>persons</a:t>
            </a:r>
            <a:r>
              <a:rPr lang="fr-BE" sz="2400" dirty="0" smtClean="0"/>
              <a:t> </a:t>
            </a:r>
            <a:r>
              <a:rPr lang="fr-BE" sz="2400" dirty="0" err="1" smtClean="0"/>
              <a:t>benefiting</a:t>
            </a:r>
            <a:r>
              <a:rPr lang="fr-BE" sz="2400" dirty="0" smtClean="0"/>
              <a:t> </a:t>
            </a:r>
            <a:r>
              <a:rPr lang="fr-BE" sz="2400" dirty="0" err="1" smtClean="0"/>
              <a:t>from</a:t>
            </a:r>
            <a:r>
              <a:rPr lang="fr-BE" sz="2400" dirty="0" smtClean="0"/>
              <a:t> the </a:t>
            </a:r>
            <a:r>
              <a:rPr lang="fr-BE" sz="2400" dirty="0" err="1" smtClean="0"/>
              <a:t>project</a:t>
            </a:r>
            <a:r>
              <a:rPr lang="fr-BE" sz="2400" dirty="0" smtClean="0"/>
              <a:t>, </a:t>
            </a:r>
            <a:r>
              <a:rPr lang="fr-BE" sz="2400" dirty="0" err="1" smtClean="0"/>
              <a:t>expected</a:t>
            </a:r>
            <a:r>
              <a:rPr lang="fr-BE" sz="2400" dirty="0" smtClean="0"/>
              <a:t> </a:t>
            </a:r>
            <a:r>
              <a:rPr lang="fr-BE" sz="2400" dirty="0" err="1" smtClean="0"/>
              <a:t>results</a:t>
            </a:r>
            <a:r>
              <a:rPr lang="fr-BE" sz="2400" dirty="0" smtClean="0"/>
              <a:t>, type and </a:t>
            </a:r>
            <a:r>
              <a:rPr lang="fr-BE" sz="2400" dirty="0" err="1" smtClean="0"/>
              <a:t>number</a:t>
            </a:r>
            <a:r>
              <a:rPr lang="fr-BE" sz="2400" dirty="0" smtClean="0"/>
              <a:t> of outputs to </a:t>
            </a:r>
            <a:r>
              <a:rPr lang="fr-BE" sz="2400" dirty="0" err="1" smtClean="0"/>
              <a:t>be</a:t>
            </a:r>
            <a:r>
              <a:rPr lang="fr-BE" sz="2400" dirty="0" smtClean="0"/>
              <a:t> </a:t>
            </a:r>
            <a:r>
              <a:rPr lang="fr-BE" sz="2400" dirty="0" err="1" smtClean="0"/>
              <a:t>produced</a:t>
            </a:r>
            <a:r>
              <a:rPr lang="fr-BE" sz="2400" dirty="0" smtClean="0"/>
              <a:t>. </a:t>
            </a:r>
            <a:r>
              <a:rPr lang="fr-BE" sz="2400" b="1" dirty="0" smtClean="0"/>
              <a:t>Do not </a:t>
            </a:r>
            <a:r>
              <a:rPr lang="fr-BE" sz="2400" b="1" dirty="0" err="1" smtClean="0"/>
              <a:t>include</a:t>
            </a:r>
            <a:r>
              <a:rPr lang="fr-BE" sz="2400" b="1" dirty="0" smtClean="0"/>
              <a:t> </a:t>
            </a:r>
            <a:r>
              <a:rPr lang="fr-BE" sz="2400" b="1" dirty="0" err="1" smtClean="0"/>
              <a:t>confidential</a:t>
            </a:r>
            <a:r>
              <a:rPr lang="fr-BE" sz="2400" b="1" dirty="0" smtClean="0"/>
              <a:t> info</a:t>
            </a:r>
            <a:r>
              <a:rPr lang="fr-BE" sz="2400" dirty="0" smtClean="0"/>
              <a:t>. The </a:t>
            </a:r>
            <a:r>
              <a:rPr lang="fr-BE" sz="2400" b="1" dirty="0" smtClean="0"/>
              <a:t>synopsis</a:t>
            </a:r>
            <a:r>
              <a:rPr lang="fr-BE" sz="2400" dirty="0" smtClean="0"/>
              <a:t> of the </a:t>
            </a:r>
            <a:r>
              <a:rPr lang="fr-BE" sz="2400" b="1" dirty="0" err="1" smtClean="0"/>
              <a:t>project</a:t>
            </a:r>
            <a:r>
              <a:rPr lang="fr-BE" sz="2400" dirty="0" smtClean="0"/>
              <a:t> </a:t>
            </a:r>
            <a:r>
              <a:rPr lang="fr-BE" sz="2400" dirty="0" err="1" smtClean="0"/>
              <a:t>goes</a:t>
            </a:r>
            <a:r>
              <a:rPr lang="fr-BE" sz="2400" dirty="0" smtClean="0"/>
              <a:t> in the </a:t>
            </a:r>
            <a:r>
              <a:rPr lang="fr-BE" sz="2400" b="1" dirty="0" smtClean="0"/>
              <a:t>MEDIA </a:t>
            </a:r>
            <a:r>
              <a:rPr lang="fr-BE" sz="2400" b="1" dirty="0" err="1" smtClean="0"/>
              <a:t>Database</a:t>
            </a:r>
            <a:endParaRPr lang="fr-BE" sz="2400" b="1" dirty="0" smtClean="0"/>
          </a:p>
          <a:p>
            <a:pPr marL="457200" lvl="1" indent="0">
              <a:spcBef>
                <a:spcPts val="600"/>
              </a:spcBef>
              <a:spcAft>
                <a:spcPts val="600"/>
              </a:spcAft>
              <a:buNone/>
            </a:pPr>
            <a:endParaRPr lang="fr-BE" sz="2400" b="1" dirty="0" smtClean="0"/>
          </a:p>
        </p:txBody>
      </p:sp>
      <p:sp>
        <p:nvSpPr>
          <p:cNvPr id="3" name="Title 2"/>
          <p:cNvSpPr>
            <a:spLocks noGrp="1"/>
          </p:cNvSpPr>
          <p:nvPr>
            <p:ph type="title"/>
          </p:nvPr>
        </p:nvSpPr>
        <p:spPr/>
        <p:txBody>
          <a:bodyPr/>
          <a:lstStyle/>
          <a:p>
            <a:r>
              <a:rPr lang="fr-BE" dirty="0" smtClean="0"/>
              <a:t>Common </a:t>
            </a:r>
            <a:r>
              <a:rPr lang="fr-BE" dirty="0" err="1" smtClean="0"/>
              <a:t>errors</a:t>
            </a:r>
            <a:r>
              <a:rPr lang="fr-BE" dirty="0" smtClean="0"/>
              <a:t> in </a:t>
            </a:r>
            <a:r>
              <a:rPr lang="fr-BE" dirty="0"/>
              <a:t>applications</a:t>
            </a:r>
            <a:endParaRPr lang="en-GB" dirty="0"/>
          </a:p>
        </p:txBody>
      </p:sp>
    </p:spTree>
    <p:extLst>
      <p:ext uri="{BB962C8B-B14F-4D97-AF65-F5344CB8AC3E}">
        <p14:creationId xmlns:p14="http://schemas.microsoft.com/office/powerpoint/2010/main" val="1478290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80902"/>
            <a:ext cx="10824412" cy="4114045"/>
          </a:xfrm>
        </p:spPr>
        <p:txBody>
          <a:bodyPr/>
          <a:lstStyle/>
          <a:p>
            <a:r>
              <a:rPr lang="fr-BE" sz="2800" b="1" dirty="0" err="1" smtClean="0"/>
              <a:t>Partners</a:t>
            </a:r>
            <a:r>
              <a:rPr lang="fr-BE" sz="2800" b="1" dirty="0" smtClean="0"/>
              <a:t> not or </a:t>
            </a:r>
            <a:r>
              <a:rPr lang="fr-BE" sz="2800" b="1" dirty="0" err="1" smtClean="0"/>
              <a:t>incorrectly</a:t>
            </a:r>
            <a:r>
              <a:rPr lang="fr-BE" sz="2800" b="1" dirty="0" smtClean="0"/>
              <a:t> </a:t>
            </a:r>
            <a:r>
              <a:rPr lang="fr-BE" sz="2800" b="1" dirty="0" err="1" smtClean="0"/>
              <a:t>encoded</a:t>
            </a:r>
            <a:r>
              <a:rPr lang="fr-BE" sz="2800" b="1" dirty="0" smtClean="0"/>
              <a:t> in Part A</a:t>
            </a:r>
          </a:p>
          <a:p>
            <a:pPr lvl="1"/>
            <a:r>
              <a:rPr lang="fr-BE" sz="2400" dirty="0" err="1" smtClean="0"/>
              <a:t>Only</a:t>
            </a:r>
            <a:r>
              <a:rPr lang="fr-BE" sz="2400" dirty="0" smtClean="0"/>
              <a:t> COO </a:t>
            </a:r>
            <a:r>
              <a:rPr lang="fr-BE" sz="2400" dirty="0" err="1" smtClean="0"/>
              <a:t>encoded</a:t>
            </a:r>
            <a:r>
              <a:rPr lang="fr-BE" sz="2400" dirty="0" smtClean="0"/>
              <a:t> in Part A, </a:t>
            </a:r>
            <a:r>
              <a:rPr lang="fr-BE" sz="2400" dirty="0" err="1" smtClean="0"/>
              <a:t>whilst</a:t>
            </a:r>
            <a:r>
              <a:rPr lang="fr-BE" sz="2400" dirty="0" smtClean="0"/>
              <a:t> in budget and Part B a co-production </a:t>
            </a:r>
            <a:r>
              <a:rPr lang="fr-BE" sz="2400" dirty="0" err="1" smtClean="0"/>
              <a:t>partner</a:t>
            </a:r>
            <a:r>
              <a:rPr lang="fr-BE" sz="2400" dirty="0" smtClean="0"/>
              <a:t> </a:t>
            </a:r>
            <a:r>
              <a:rPr lang="fr-BE" sz="2400" dirty="0" err="1" smtClean="0"/>
              <a:t>is</a:t>
            </a:r>
            <a:r>
              <a:rPr lang="fr-BE" sz="2400" dirty="0" smtClean="0"/>
              <a:t> </a:t>
            </a:r>
            <a:r>
              <a:rPr lang="fr-BE" sz="2400" dirty="0" err="1" smtClean="0"/>
              <a:t>identified</a:t>
            </a:r>
            <a:r>
              <a:rPr lang="fr-BE" sz="2400" dirty="0" smtClean="0"/>
              <a:t> as </a:t>
            </a:r>
            <a:r>
              <a:rPr lang="fr-BE" sz="2400" dirty="0" err="1" smtClean="0"/>
              <a:t>co-beneficiary</a:t>
            </a:r>
            <a:r>
              <a:rPr lang="fr-BE" sz="2400" dirty="0" smtClean="0"/>
              <a:t> </a:t>
            </a:r>
          </a:p>
          <a:p>
            <a:pPr lvl="1"/>
            <a:r>
              <a:rPr lang="fr-BE" sz="2400" dirty="0" smtClean="0"/>
              <a:t>Partner </a:t>
            </a:r>
            <a:r>
              <a:rPr lang="fr-BE" sz="2400" dirty="0" err="1" smtClean="0"/>
              <a:t>encoded</a:t>
            </a:r>
            <a:r>
              <a:rPr lang="fr-BE" sz="2400" dirty="0" smtClean="0"/>
              <a:t> as </a:t>
            </a:r>
            <a:r>
              <a:rPr lang="fr-BE" sz="2400" dirty="0" err="1" smtClean="0"/>
              <a:t>affiliated</a:t>
            </a:r>
            <a:r>
              <a:rPr lang="fr-BE" sz="2400" dirty="0" smtClean="0"/>
              <a:t> </a:t>
            </a:r>
            <a:r>
              <a:rPr lang="fr-BE" sz="2400" dirty="0" err="1" smtClean="0"/>
              <a:t>entity</a:t>
            </a:r>
            <a:r>
              <a:rPr lang="fr-BE" sz="2400" dirty="0" smtClean="0"/>
              <a:t> </a:t>
            </a:r>
            <a:r>
              <a:rPr lang="fr-BE" sz="2400" dirty="0" err="1" smtClean="0"/>
              <a:t>whilst</a:t>
            </a:r>
            <a:r>
              <a:rPr lang="fr-BE" sz="2400" dirty="0" smtClean="0"/>
              <a:t> </a:t>
            </a:r>
            <a:r>
              <a:rPr lang="fr-BE" sz="2400" dirty="0" err="1" smtClean="0"/>
              <a:t>it</a:t>
            </a:r>
            <a:r>
              <a:rPr lang="fr-BE" sz="2400" dirty="0" smtClean="0"/>
              <a:t> </a:t>
            </a:r>
            <a:r>
              <a:rPr lang="fr-BE" sz="2400" dirty="0" err="1" smtClean="0"/>
              <a:t>is</a:t>
            </a:r>
            <a:r>
              <a:rPr lang="fr-BE" sz="2400" dirty="0" smtClean="0"/>
              <a:t> not an AE of the COO or </a:t>
            </a:r>
            <a:r>
              <a:rPr lang="fr-BE" sz="2400" dirty="0" err="1" smtClean="0"/>
              <a:t>identified</a:t>
            </a:r>
            <a:r>
              <a:rPr lang="fr-BE" sz="2400" dirty="0" smtClean="0"/>
              <a:t> </a:t>
            </a:r>
            <a:r>
              <a:rPr lang="fr-BE" sz="2400" dirty="0" err="1" smtClean="0"/>
              <a:t>partners</a:t>
            </a:r>
            <a:endParaRPr lang="fr-BE" sz="2400" dirty="0" smtClean="0"/>
          </a:p>
          <a:p>
            <a:pPr lvl="1"/>
            <a:r>
              <a:rPr lang="fr-BE" sz="2400" dirty="0" smtClean="0"/>
              <a:t>Partner </a:t>
            </a:r>
            <a:r>
              <a:rPr lang="fr-BE" sz="2400" dirty="0" err="1" smtClean="0"/>
              <a:t>encoded</a:t>
            </a:r>
            <a:r>
              <a:rPr lang="fr-BE" sz="2400" dirty="0" smtClean="0"/>
              <a:t> in Part A but </a:t>
            </a:r>
            <a:r>
              <a:rPr lang="fr-BE" sz="2400" dirty="0" err="1" smtClean="0"/>
              <a:t>with</a:t>
            </a:r>
            <a:r>
              <a:rPr lang="fr-BE" sz="2400" dirty="0" smtClean="0"/>
              <a:t> 0 EUR budget (</a:t>
            </a:r>
            <a:r>
              <a:rPr lang="fr-BE" sz="2400" dirty="0" err="1" smtClean="0"/>
              <a:t>is</a:t>
            </a:r>
            <a:r>
              <a:rPr lang="fr-BE" sz="2400" dirty="0" smtClean="0"/>
              <a:t> </a:t>
            </a:r>
            <a:r>
              <a:rPr lang="fr-BE" sz="2400" dirty="0" err="1" smtClean="0"/>
              <a:t>it</a:t>
            </a:r>
            <a:r>
              <a:rPr lang="fr-BE" sz="2400" dirty="0" smtClean="0"/>
              <a:t> a </a:t>
            </a:r>
            <a:r>
              <a:rPr lang="fr-BE" sz="2400" dirty="0" err="1" smtClean="0"/>
              <a:t>co-beneficiary</a:t>
            </a:r>
            <a:r>
              <a:rPr lang="fr-BE" sz="2400" dirty="0" smtClean="0"/>
              <a:t>?)</a:t>
            </a:r>
            <a:endParaRPr lang="fr-BE" sz="2400" dirty="0"/>
          </a:p>
        </p:txBody>
      </p:sp>
      <p:sp>
        <p:nvSpPr>
          <p:cNvPr id="3" name="Title 2"/>
          <p:cNvSpPr>
            <a:spLocks noGrp="1"/>
          </p:cNvSpPr>
          <p:nvPr>
            <p:ph type="title"/>
          </p:nvPr>
        </p:nvSpPr>
        <p:spPr/>
        <p:txBody>
          <a:bodyPr/>
          <a:lstStyle/>
          <a:p>
            <a:r>
              <a:rPr lang="fr-BE" dirty="0" smtClean="0"/>
              <a:t>Common </a:t>
            </a:r>
            <a:r>
              <a:rPr lang="fr-BE" dirty="0" err="1"/>
              <a:t>errors</a:t>
            </a:r>
            <a:r>
              <a:rPr lang="fr-BE" dirty="0"/>
              <a:t> in Part A</a:t>
            </a:r>
            <a:endParaRPr lang="en-GB" dirty="0"/>
          </a:p>
        </p:txBody>
      </p:sp>
      <p:sp>
        <p:nvSpPr>
          <p:cNvPr id="6" name="Title 2"/>
          <p:cNvSpPr txBox="1">
            <a:spLocks/>
          </p:cNvSpPr>
          <p:nvPr/>
        </p:nvSpPr>
        <p:spPr>
          <a:xfrm>
            <a:off x="1261872" y="5014840"/>
            <a:ext cx="7882128" cy="1595587"/>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err="1" smtClean="0">
                <a:ln>
                  <a:noFill/>
                </a:ln>
                <a:solidFill>
                  <a:srgbClr val="FFFFFF"/>
                </a:solidFill>
                <a:effectLst/>
                <a:uLnTx/>
                <a:uFillTx/>
                <a:latin typeface="Arial"/>
                <a:ea typeface="+mj-ea"/>
                <a:cs typeface="+mj-cs"/>
              </a:rPr>
              <a:t>Ensure</a:t>
            </a:r>
            <a:r>
              <a:rPr kumimoji="0" lang="fr-BE" sz="3200" b="0" i="0" u="none" strike="noStrike" kern="1200" cap="none" spc="0" normalizeH="0" baseline="0" noProof="0" dirty="0" smtClean="0">
                <a:ln>
                  <a:noFill/>
                </a:ln>
                <a:solidFill>
                  <a:srgbClr val="FFFFFF"/>
                </a:solidFill>
                <a:effectLst/>
                <a:uLnTx/>
                <a:uFillTx/>
                <a:latin typeface="Arial"/>
                <a:ea typeface="+mj-ea"/>
                <a:cs typeface="+mj-cs"/>
              </a:rPr>
              <a:t> </a:t>
            </a:r>
            <a:r>
              <a:rPr kumimoji="0" lang="fr-BE" sz="3200" b="0" i="0" u="none" strike="noStrike" kern="1200" cap="none" spc="0" normalizeH="0" baseline="0" noProof="0" dirty="0" err="1" smtClean="0">
                <a:ln>
                  <a:noFill/>
                </a:ln>
                <a:solidFill>
                  <a:srgbClr val="FFFFFF"/>
                </a:solidFill>
                <a:effectLst/>
                <a:uLnTx/>
                <a:uFillTx/>
                <a:latin typeface="Arial"/>
                <a:ea typeface="+mj-ea"/>
                <a:cs typeface="+mj-cs"/>
              </a:rPr>
              <a:t>coherence</a:t>
            </a:r>
            <a:r>
              <a:rPr kumimoji="0" lang="fr-BE" sz="3200" b="0" i="0" u="none" strike="noStrike" kern="1200" cap="none" spc="0" normalizeH="0" baseline="0" noProof="0" dirty="0" smtClean="0">
                <a:ln>
                  <a:noFill/>
                </a:ln>
                <a:solidFill>
                  <a:srgbClr val="FFFFFF"/>
                </a:solidFill>
                <a:effectLst/>
                <a:uLnTx/>
                <a:uFillTx/>
                <a:latin typeface="Arial"/>
                <a:ea typeface="+mj-ea"/>
                <a:cs typeface="+mj-cs"/>
              </a:rPr>
              <a:t> </a:t>
            </a:r>
            <a:r>
              <a:rPr kumimoji="0" lang="fr-BE" sz="3200" b="0" i="0" u="none" strike="noStrike" kern="1200" cap="none" spc="0" normalizeH="0" baseline="0" noProof="0" dirty="0" err="1" smtClean="0">
                <a:ln>
                  <a:noFill/>
                </a:ln>
                <a:solidFill>
                  <a:srgbClr val="FFFFFF"/>
                </a:solidFill>
                <a:effectLst/>
                <a:uLnTx/>
                <a:uFillTx/>
                <a:latin typeface="Arial"/>
                <a:ea typeface="+mj-ea"/>
                <a:cs typeface="+mj-cs"/>
              </a:rPr>
              <a:t>between</a:t>
            </a:r>
            <a:r>
              <a:rPr kumimoji="0" lang="fr-BE" sz="3200" b="0" i="0" u="none" strike="noStrike" kern="1200" cap="none" spc="0" normalizeH="0" baseline="0" noProof="0" dirty="0" smtClean="0">
                <a:ln>
                  <a:noFill/>
                </a:ln>
                <a:solidFill>
                  <a:srgbClr val="FFFFFF"/>
                </a:solidFill>
                <a:effectLst/>
                <a:uLnTx/>
                <a:uFillTx/>
                <a:latin typeface="Arial"/>
                <a:ea typeface="+mj-ea"/>
                <a:cs typeface="+mj-cs"/>
              </a:rPr>
              <a:t> Part A, Part B and </a:t>
            </a:r>
            <a:r>
              <a:rPr kumimoji="0" lang="fr-BE" sz="3200" b="0" i="0" u="none" strike="noStrike" kern="1200" cap="none" spc="0" normalizeH="0" baseline="0" noProof="0" dirty="0" err="1" smtClean="0">
                <a:ln>
                  <a:noFill/>
                </a:ln>
                <a:solidFill>
                  <a:srgbClr val="FFFFFF"/>
                </a:solidFill>
                <a:effectLst/>
                <a:uLnTx/>
                <a:uFillTx/>
                <a:latin typeface="Arial"/>
                <a:ea typeface="+mj-ea"/>
                <a:cs typeface="+mj-cs"/>
              </a:rPr>
              <a:t>estimated</a:t>
            </a:r>
            <a:r>
              <a:rPr kumimoji="0" lang="fr-BE" sz="3200" b="0" i="0" u="none" strike="noStrike" kern="1200" cap="none" spc="0" normalizeH="0" baseline="0" noProof="0" dirty="0" smtClean="0">
                <a:ln>
                  <a:noFill/>
                </a:ln>
                <a:solidFill>
                  <a:srgbClr val="FFFFFF"/>
                </a:solidFill>
                <a:effectLst/>
                <a:uLnTx/>
                <a:uFillTx/>
                <a:latin typeface="Arial"/>
                <a:ea typeface="+mj-ea"/>
                <a:cs typeface="+mj-cs"/>
              </a:rPr>
              <a:t> budget at all times!</a:t>
            </a:r>
            <a:endParaRPr kumimoji="0" lang="en-GB" sz="32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3558244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7900" y="0"/>
            <a:ext cx="10591800" cy="5957888"/>
          </a:xfrm>
        </p:spPr>
      </p:pic>
    </p:spTree>
    <p:extLst>
      <p:ext uri="{BB962C8B-B14F-4D97-AF65-F5344CB8AC3E}">
        <p14:creationId xmlns:p14="http://schemas.microsoft.com/office/powerpoint/2010/main" val="3245697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85455"/>
            <a:ext cx="6531865" cy="3387713"/>
          </a:xfrm>
        </p:spPr>
        <p:txBody>
          <a:bodyPr/>
          <a:lstStyle/>
          <a:p>
            <a:pPr>
              <a:spcAft>
                <a:spcPts val="600"/>
              </a:spcAft>
            </a:pPr>
            <a:r>
              <a:rPr lang="fr-BE" dirty="0" err="1" smtClean="0"/>
              <a:t>Coordinator</a:t>
            </a:r>
            <a:r>
              <a:rPr lang="fr-BE" dirty="0" smtClean="0"/>
              <a:t> (COO): main </a:t>
            </a:r>
            <a:r>
              <a:rPr lang="fr-BE" dirty="0" err="1" smtClean="0"/>
              <a:t>applicant</a:t>
            </a:r>
            <a:endParaRPr lang="fr-BE" dirty="0" smtClean="0"/>
          </a:p>
          <a:p>
            <a:pPr>
              <a:spcAft>
                <a:spcPts val="600"/>
              </a:spcAft>
            </a:pPr>
            <a:r>
              <a:rPr lang="fr-BE" dirty="0" smtClean="0"/>
              <a:t>Partner (PA): </a:t>
            </a:r>
            <a:r>
              <a:rPr lang="fr-BE" dirty="0" err="1" smtClean="0"/>
              <a:t>co-beneficiary</a:t>
            </a:r>
            <a:r>
              <a:rPr lang="fr-BE" dirty="0" smtClean="0"/>
              <a:t> of the </a:t>
            </a:r>
            <a:r>
              <a:rPr lang="fr-BE" dirty="0" err="1" smtClean="0"/>
              <a:t>grant</a:t>
            </a:r>
            <a:endParaRPr lang="fr-BE" dirty="0" smtClean="0"/>
          </a:p>
          <a:p>
            <a:pPr>
              <a:spcAft>
                <a:spcPts val="600"/>
              </a:spcAft>
            </a:pPr>
            <a:r>
              <a:rPr lang="fr-BE" dirty="0" err="1" smtClean="0"/>
              <a:t>Affiliated</a:t>
            </a:r>
            <a:r>
              <a:rPr lang="fr-BE" dirty="0" smtClean="0"/>
              <a:t> </a:t>
            </a:r>
            <a:r>
              <a:rPr lang="fr-BE" dirty="0" err="1" smtClean="0"/>
              <a:t>entity</a:t>
            </a:r>
            <a:r>
              <a:rPr lang="fr-BE" dirty="0" smtClean="0"/>
              <a:t>: </a:t>
            </a:r>
            <a:r>
              <a:rPr lang="fr-BE" dirty="0" err="1" smtClean="0"/>
              <a:t>entity</a:t>
            </a:r>
            <a:r>
              <a:rPr lang="fr-BE" dirty="0" smtClean="0"/>
              <a:t> </a:t>
            </a:r>
            <a:r>
              <a:rPr lang="fr-BE" dirty="0" err="1" smtClean="0"/>
              <a:t>linked</a:t>
            </a:r>
            <a:r>
              <a:rPr lang="fr-BE" dirty="0" smtClean="0"/>
              <a:t> to one of the </a:t>
            </a:r>
            <a:r>
              <a:rPr lang="fr-BE" dirty="0" err="1" smtClean="0"/>
              <a:t>applicants</a:t>
            </a:r>
            <a:r>
              <a:rPr lang="fr-BE" dirty="0" smtClean="0"/>
              <a:t> (COO or PA) and </a:t>
            </a:r>
            <a:r>
              <a:rPr lang="fr-BE" dirty="0" err="1" smtClean="0"/>
              <a:t>taking</a:t>
            </a:r>
            <a:r>
              <a:rPr lang="fr-BE" dirty="0" smtClean="0"/>
              <a:t> part in the action – to </a:t>
            </a:r>
            <a:r>
              <a:rPr lang="fr-BE" dirty="0" err="1" smtClean="0"/>
              <a:t>be</a:t>
            </a:r>
            <a:r>
              <a:rPr lang="fr-BE" dirty="0" smtClean="0"/>
              <a:t> </a:t>
            </a:r>
            <a:r>
              <a:rPr lang="fr-BE" dirty="0" err="1" smtClean="0"/>
              <a:t>encoded</a:t>
            </a:r>
            <a:r>
              <a:rPr lang="fr-BE" dirty="0" smtClean="0"/>
              <a:t> at the </a:t>
            </a:r>
            <a:r>
              <a:rPr lang="fr-BE" dirty="0" err="1" smtClean="0"/>
              <a:t>level</a:t>
            </a:r>
            <a:r>
              <a:rPr lang="fr-BE" dirty="0" smtClean="0"/>
              <a:t> of </a:t>
            </a:r>
            <a:r>
              <a:rPr lang="fr-BE" dirty="0" err="1" smtClean="0"/>
              <a:t>either</a:t>
            </a:r>
            <a:r>
              <a:rPr lang="fr-BE" dirty="0" smtClean="0"/>
              <a:t> the COO or the PA (the </a:t>
            </a:r>
            <a:r>
              <a:rPr lang="fr-BE" dirty="0" err="1" smtClean="0"/>
              <a:t>linked</a:t>
            </a:r>
            <a:r>
              <a:rPr lang="fr-BE" dirty="0" smtClean="0"/>
              <a:t> </a:t>
            </a:r>
            <a:r>
              <a:rPr lang="fr-BE" dirty="0" err="1" smtClean="0"/>
              <a:t>entity</a:t>
            </a:r>
            <a:r>
              <a:rPr lang="fr-BE" dirty="0" smtClean="0"/>
              <a:t>)</a:t>
            </a:r>
          </a:p>
          <a:p>
            <a:pPr>
              <a:spcAft>
                <a:spcPts val="600"/>
              </a:spcAft>
            </a:pPr>
            <a:r>
              <a:rPr lang="fr-BE" dirty="0" err="1" smtClean="0"/>
              <a:t>Submission</a:t>
            </a:r>
            <a:r>
              <a:rPr lang="fr-BE" dirty="0" smtClean="0"/>
              <a:t>: </a:t>
            </a:r>
            <a:r>
              <a:rPr lang="fr-BE" dirty="0" err="1" smtClean="0"/>
              <a:t>only</a:t>
            </a:r>
            <a:r>
              <a:rPr lang="fr-BE" dirty="0" smtClean="0"/>
              <a:t> by main contact and </a:t>
            </a:r>
            <a:r>
              <a:rPr lang="fr-BE" dirty="0" err="1" smtClean="0"/>
              <a:t>other</a:t>
            </a:r>
            <a:r>
              <a:rPr lang="fr-BE" dirty="0" smtClean="0"/>
              <a:t> contact </a:t>
            </a:r>
            <a:r>
              <a:rPr lang="fr-BE" dirty="0" err="1" smtClean="0"/>
              <a:t>with</a:t>
            </a:r>
            <a:r>
              <a:rPr lang="fr-BE" dirty="0" smtClean="0"/>
              <a:t> full </a:t>
            </a:r>
            <a:r>
              <a:rPr lang="fr-BE" dirty="0" err="1" smtClean="0"/>
              <a:t>access</a:t>
            </a:r>
            <a:r>
              <a:rPr lang="fr-BE" dirty="0" smtClean="0"/>
              <a:t> right of the COO</a:t>
            </a:r>
          </a:p>
          <a:p>
            <a:pPr marL="457200" lvl="1" indent="0">
              <a:buNone/>
            </a:pPr>
            <a:endParaRPr lang="fr-BE" dirty="0"/>
          </a:p>
          <a:p>
            <a:pPr lvl="1"/>
            <a:endParaRPr lang="fr-BE" dirty="0"/>
          </a:p>
          <a:p>
            <a:endParaRPr lang="fr-BE" dirty="0"/>
          </a:p>
          <a:p>
            <a:endParaRPr lang="fr-BE" dirty="0"/>
          </a:p>
          <a:p>
            <a:endParaRPr lang="fr-BE" dirty="0"/>
          </a:p>
          <a:p>
            <a:endParaRPr lang="fr-BE" dirty="0"/>
          </a:p>
        </p:txBody>
      </p:sp>
      <p:sp>
        <p:nvSpPr>
          <p:cNvPr id="3" name="Title 2"/>
          <p:cNvSpPr>
            <a:spLocks noGrp="1"/>
          </p:cNvSpPr>
          <p:nvPr>
            <p:ph type="title"/>
          </p:nvPr>
        </p:nvSpPr>
        <p:spPr/>
        <p:txBody>
          <a:bodyPr/>
          <a:lstStyle/>
          <a:p>
            <a:r>
              <a:rPr lang="fr-BE" dirty="0"/>
              <a:t>Key </a:t>
            </a:r>
            <a:r>
              <a:rPr lang="fr-BE" dirty="0" err="1"/>
              <a:t>actors</a:t>
            </a:r>
            <a:r>
              <a:rPr lang="fr-BE" dirty="0"/>
              <a:t> in the application</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064" y="1385455"/>
            <a:ext cx="4562856" cy="2723374"/>
          </a:xfrm>
          <a:prstGeom prst="rect">
            <a:avLst/>
          </a:prstGeom>
        </p:spPr>
      </p:pic>
      <p:sp>
        <p:nvSpPr>
          <p:cNvPr id="7" name="Title 2"/>
          <p:cNvSpPr txBox="1">
            <a:spLocks/>
          </p:cNvSpPr>
          <p:nvPr/>
        </p:nvSpPr>
        <p:spPr>
          <a:xfrm>
            <a:off x="838198" y="4901184"/>
            <a:ext cx="8991601" cy="1760113"/>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rgbClr val="FFFFFF"/>
                </a:solidFill>
                <a:effectLst/>
                <a:uLnTx/>
                <a:uFillTx/>
                <a:latin typeface="Arial"/>
                <a:ea typeface="+mj-ea"/>
                <a:cs typeface="+mj-cs"/>
              </a:rPr>
              <a:t>For </a:t>
            </a:r>
            <a:r>
              <a:rPr kumimoji="0" lang="fr-BE" sz="3200" b="0" i="0" u="none" strike="noStrike" kern="1200" cap="none" spc="0" normalizeH="0" baseline="0" noProof="0" dirty="0" err="1" smtClean="0">
                <a:ln>
                  <a:noFill/>
                </a:ln>
                <a:solidFill>
                  <a:srgbClr val="FFFFFF"/>
                </a:solidFill>
                <a:effectLst/>
                <a:uLnTx/>
                <a:uFillTx/>
                <a:latin typeface="Arial"/>
                <a:ea typeface="+mj-ea"/>
                <a:cs typeface="+mj-cs"/>
              </a:rPr>
              <a:t>both</a:t>
            </a:r>
            <a:r>
              <a:rPr kumimoji="0" lang="fr-BE" sz="3200" b="0" i="0" u="none" strike="noStrike" kern="1200" cap="none" spc="0" normalizeH="0" noProof="0" dirty="0" smtClean="0">
                <a:ln>
                  <a:noFill/>
                </a:ln>
                <a:solidFill>
                  <a:srgbClr val="FFFFFF"/>
                </a:solidFill>
                <a:effectLst/>
                <a:uLnTx/>
                <a:uFillTx/>
                <a:latin typeface="Arial"/>
                <a:ea typeface="+mj-ea"/>
                <a:cs typeface="+mj-cs"/>
              </a:rPr>
              <a:t> COO and PA, a main contact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intermediary</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with</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our</a:t>
            </a:r>
            <a:r>
              <a:rPr kumimoji="0" lang="fr-BE" sz="3200" b="0" i="0" u="none" strike="noStrike" kern="1200" cap="none" spc="0" normalizeH="0" noProof="0" dirty="0" smtClean="0">
                <a:ln>
                  <a:noFill/>
                </a:ln>
                <a:solidFill>
                  <a:srgbClr val="FFFFFF"/>
                </a:solidFill>
                <a:effectLst/>
                <a:uLnTx/>
                <a:uFillTx/>
                <a:latin typeface="Arial"/>
                <a:ea typeface="+mj-ea"/>
                <a:cs typeface="+mj-cs"/>
              </a:rPr>
              <a:t> services) </a:t>
            </a:r>
            <a:r>
              <a:rPr kumimoji="0" lang="fr-BE" sz="3200" b="0" i="0" u="none" strike="noStrike" kern="1200" cap="none" spc="0" normalizeH="0" noProof="0" dirty="0" err="1" smtClean="0">
                <a:ln>
                  <a:noFill/>
                </a:ln>
                <a:solidFill>
                  <a:srgbClr val="FFFFFF"/>
                </a:solidFill>
                <a:effectLst/>
                <a:uLnTx/>
                <a:uFillTx/>
                <a:latin typeface="Arial"/>
                <a:ea typeface="+mj-ea"/>
                <a:cs typeface="+mj-cs"/>
              </a:rPr>
              <a:t>needs</a:t>
            </a:r>
            <a:r>
              <a:rPr kumimoji="0" lang="fr-BE" sz="3200" b="0" i="0" u="none" strike="noStrike" kern="1200" cap="none" spc="0" normalizeH="0" noProof="0" dirty="0" smtClean="0">
                <a:ln>
                  <a:noFill/>
                </a:ln>
                <a:solidFill>
                  <a:srgbClr val="FFFFFF"/>
                </a:solidFill>
                <a:effectLst/>
                <a:uLnTx/>
                <a:uFillTx/>
                <a:latin typeface="Arial"/>
                <a:ea typeface="+mj-ea"/>
                <a:cs typeface="+mj-cs"/>
              </a:rPr>
              <a:t> to </a:t>
            </a:r>
            <a:r>
              <a:rPr kumimoji="0" lang="fr-BE" sz="3200" b="0" i="0" u="none" strike="noStrike" kern="1200" cap="none" spc="0" normalizeH="0" noProof="0" dirty="0" err="1" smtClean="0">
                <a:ln>
                  <a:noFill/>
                </a:ln>
                <a:solidFill>
                  <a:srgbClr val="FFFFFF"/>
                </a:solidFill>
                <a:effectLst/>
                <a:uLnTx/>
                <a:uFillTx/>
                <a:latin typeface="Arial"/>
                <a:ea typeface="+mj-ea"/>
                <a:cs typeface="+mj-cs"/>
              </a:rPr>
              <a:t>be</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identified</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Other</a:t>
            </a:r>
            <a:r>
              <a:rPr kumimoji="0" lang="fr-BE" sz="3200" b="0" i="0" u="none" strike="noStrike" kern="1200" cap="none" spc="0" normalizeH="0" noProof="0" dirty="0" smtClean="0">
                <a:ln>
                  <a:noFill/>
                </a:ln>
                <a:solidFill>
                  <a:srgbClr val="FFFFFF"/>
                </a:solidFill>
                <a:effectLst/>
                <a:uLnTx/>
                <a:uFillTx/>
                <a:latin typeface="Arial"/>
                <a:ea typeface="+mj-ea"/>
                <a:cs typeface="+mj-cs"/>
              </a:rPr>
              <a:t> contacts (</a:t>
            </a:r>
            <a:r>
              <a:rPr kumimoji="0" lang="fr-BE" sz="3200" b="0" i="0" u="none" strike="noStrike" kern="1200" cap="none" spc="0" normalizeH="0" noProof="0" dirty="0" err="1" smtClean="0">
                <a:ln>
                  <a:noFill/>
                </a:ln>
                <a:solidFill>
                  <a:srgbClr val="FFFFFF"/>
                </a:solidFill>
                <a:effectLst/>
                <a:uLnTx/>
                <a:uFillTx/>
                <a:latin typeface="Arial"/>
                <a:ea typeface="+mj-ea"/>
                <a:cs typeface="+mj-cs"/>
              </a:rPr>
              <a:t>either</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with</a:t>
            </a:r>
            <a:r>
              <a:rPr kumimoji="0" lang="fr-BE" sz="3200" b="0" i="0" u="none" strike="noStrike" kern="1200" cap="none" spc="0" normalizeH="0" noProof="0" dirty="0" smtClean="0">
                <a:ln>
                  <a:noFill/>
                </a:ln>
                <a:solidFill>
                  <a:srgbClr val="FFFFFF"/>
                </a:solidFill>
                <a:effectLst/>
                <a:uLnTx/>
                <a:uFillTx/>
                <a:latin typeface="Arial"/>
                <a:ea typeface="+mj-ea"/>
                <a:cs typeface="+mj-cs"/>
              </a:rPr>
              <a:t> full </a:t>
            </a:r>
            <a:r>
              <a:rPr kumimoji="0" lang="fr-BE" sz="3200" b="0" i="0" u="none" strike="noStrike" kern="1200" cap="none" spc="0" normalizeH="0" noProof="0" dirty="0" err="1" smtClean="0">
                <a:ln>
                  <a:noFill/>
                </a:ln>
                <a:solidFill>
                  <a:srgbClr val="FFFFFF"/>
                </a:solidFill>
                <a:effectLst/>
                <a:uLnTx/>
                <a:uFillTx/>
                <a:latin typeface="Arial"/>
                <a:ea typeface="+mj-ea"/>
                <a:cs typeface="+mj-cs"/>
              </a:rPr>
              <a:t>access</a:t>
            </a:r>
            <a:r>
              <a:rPr kumimoji="0" lang="fr-BE" sz="3200" b="0" i="0" u="none" strike="noStrike" kern="1200" cap="none" spc="0" normalizeH="0" noProof="0" dirty="0" smtClean="0">
                <a:ln>
                  <a:noFill/>
                </a:ln>
                <a:solidFill>
                  <a:srgbClr val="FFFFFF"/>
                </a:solidFill>
                <a:effectLst/>
                <a:uLnTx/>
                <a:uFillTx/>
                <a:latin typeface="Arial"/>
                <a:ea typeface="+mj-ea"/>
                <a:cs typeface="+mj-cs"/>
              </a:rPr>
              <a:t> or </a:t>
            </a:r>
            <a:r>
              <a:rPr kumimoji="0" lang="fr-BE" sz="3200" b="0" i="0" u="none" strike="noStrike" kern="1200" cap="none" spc="0" normalizeH="0" noProof="0" dirty="0" err="1" smtClean="0">
                <a:ln>
                  <a:noFill/>
                </a:ln>
                <a:solidFill>
                  <a:srgbClr val="FFFFFF"/>
                </a:solidFill>
                <a:effectLst/>
                <a:uLnTx/>
                <a:uFillTx/>
                <a:latin typeface="Arial"/>
                <a:ea typeface="+mj-ea"/>
                <a:cs typeface="+mj-cs"/>
              </a:rPr>
              <a:t>read-only</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access</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can</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be</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r>
              <a:rPr kumimoji="0" lang="fr-BE" sz="3200" b="0" i="0" u="none" strike="noStrike" kern="1200" cap="none" spc="0" normalizeH="0" noProof="0" dirty="0" err="1" smtClean="0">
                <a:ln>
                  <a:noFill/>
                </a:ln>
                <a:solidFill>
                  <a:srgbClr val="FFFFFF"/>
                </a:solidFill>
                <a:effectLst/>
                <a:uLnTx/>
                <a:uFillTx/>
                <a:latin typeface="Arial"/>
                <a:ea typeface="+mj-ea"/>
                <a:cs typeface="+mj-cs"/>
              </a:rPr>
              <a:t>added</a:t>
            </a:r>
            <a:r>
              <a:rPr kumimoji="0" lang="fr-BE" sz="3200" b="0" i="0" u="none" strike="noStrike" kern="1200" cap="none" spc="0" normalizeH="0" noProof="0" dirty="0" smtClean="0">
                <a:ln>
                  <a:noFill/>
                </a:ln>
                <a:solidFill>
                  <a:srgbClr val="FFFFFF"/>
                </a:solidFill>
                <a:effectLst/>
                <a:uLnTx/>
                <a:uFillTx/>
                <a:latin typeface="Arial"/>
                <a:ea typeface="+mj-ea"/>
                <a:cs typeface="+mj-cs"/>
              </a:rPr>
              <a:t> </a:t>
            </a:r>
            <a:endParaRPr kumimoji="0" lang="en-GB" sz="32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215130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580902"/>
            <a:ext cx="10824412" cy="4114045"/>
          </a:xfrm>
        </p:spPr>
        <p:txBody>
          <a:bodyPr/>
          <a:lstStyle/>
          <a:p>
            <a:pPr>
              <a:spcBef>
                <a:spcPts val="600"/>
              </a:spcBef>
              <a:spcAft>
                <a:spcPts val="600"/>
              </a:spcAft>
            </a:pPr>
            <a:r>
              <a:rPr lang="fr-BE" sz="2800" b="1" dirty="0" smtClean="0"/>
              <a:t>Budget (EU </a:t>
            </a:r>
            <a:r>
              <a:rPr lang="fr-BE" sz="2800" b="1" dirty="0" err="1" smtClean="0"/>
              <a:t>grant</a:t>
            </a:r>
            <a:r>
              <a:rPr lang="fr-BE" sz="2800" b="1" dirty="0" smtClean="0"/>
              <a:t> </a:t>
            </a:r>
            <a:r>
              <a:rPr lang="fr-BE" sz="2800" b="1" dirty="0" err="1" smtClean="0"/>
              <a:t>requested</a:t>
            </a:r>
            <a:r>
              <a:rPr lang="fr-BE" sz="2800" b="1" dirty="0" smtClean="0"/>
              <a:t>) </a:t>
            </a:r>
            <a:r>
              <a:rPr lang="fr-BE" sz="2800" b="1" dirty="0" err="1" smtClean="0"/>
              <a:t>incorrectly</a:t>
            </a:r>
            <a:r>
              <a:rPr lang="fr-BE" sz="2800" b="1" dirty="0" smtClean="0"/>
              <a:t> </a:t>
            </a:r>
            <a:r>
              <a:rPr lang="fr-BE" sz="2800" b="1" dirty="0" err="1" smtClean="0"/>
              <a:t>encoded</a:t>
            </a:r>
            <a:r>
              <a:rPr lang="fr-BE" sz="2800" b="1" dirty="0" smtClean="0"/>
              <a:t> in Part A</a:t>
            </a:r>
          </a:p>
          <a:p>
            <a:pPr lvl="1">
              <a:spcBef>
                <a:spcPts val="600"/>
              </a:spcBef>
              <a:spcAft>
                <a:spcPts val="600"/>
              </a:spcAft>
            </a:pPr>
            <a:r>
              <a:rPr lang="fr-BE" sz="2400" dirty="0" err="1" smtClean="0"/>
              <a:t>Entire</a:t>
            </a:r>
            <a:r>
              <a:rPr lang="fr-BE" sz="2400" dirty="0" smtClean="0"/>
              <a:t> production budget </a:t>
            </a:r>
            <a:r>
              <a:rPr lang="fr-BE" sz="2400" dirty="0" err="1" smtClean="0"/>
              <a:t>instead</a:t>
            </a:r>
            <a:r>
              <a:rPr lang="fr-BE" sz="2400" dirty="0" smtClean="0"/>
              <a:t> of EU </a:t>
            </a:r>
            <a:r>
              <a:rPr lang="fr-BE" sz="2400" dirty="0" err="1" smtClean="0"/>
              <a:t>grant</a:t>
            </a:r>
            <a:r>
              <a:rPr lang="fr-BE" sz="2400" dirty="0" smtClean="0"/>
              <a:t> </a:t>
            </a:r>
            <a:r>
              <a:rPr lang="fr-BE" sz="2400" dirty="0" err="1" smtClean="0"/>
              <a:t>requested</a:t>
            </a:r>
            <a:endParaRPr lang="fr-BE" sz="2400" dirty="0" smtClean="0"/>
          </a:p>
          <a:p>
            <a:pPr lvl="1">
              <a:spcBef>
                <a:spcPts val="600"/>
              </a:spcBef>
              <a:spcAft>
                <a:spcPts val="600"/>
              </a:spcAft>
            </a:pPr>
            <a:r>
              <a:rPr lang="fr-BE" sz="2400" dirty="0" err="1" smtClean="0"/>
              <a:t>Different</a:t>
            </a:r>
            <a:r>
              <a:rPr lang="fr-BE" sz="2400" dirty="0" smtClean="0"/>
              <a:t> </a:t>
            </a:r>
            <a:r>
              <a:rPr lang="fr-BE" sz="2400" dirty="0" err="1" smtClean="0"/>
              <a:t>amounts</a:t>
            </a:r>
            <a:r>
              <a:rPr lang="fr-BE" sz="2400" dirty="0" smtClean="0"/>
              <a:t> </a:t>
            </a:r>
            <a:r>
              <a:rPr lang="fr-BE" sz="2400" dirty="0" err="1" smtClean="0"/>
              <a:t>than</a:t>
            </a:r>
            <a:r>
              <a:rPr lang="fr-BE" sz="2400" dirty="0" smtClean="0"/>
              <a:t> in the budget, </a:t>
            </a:r>
            <a:r>
              <a:rPr lang="fr-BE" sz="2400" dirty="0" err="1" smtClean="0"/>
              <a:t>either</a:t>
            </a:r>
            <a:r>
              <a:rPr lang="fr-BE" sz="2400" dirty="0" smtClean="0"/>
              <a:t> </a:t>
            </a:r>
            <a:r>
              <a:rPr lang="fr-BE" sz="2400" dirty="0" err="1" smtClean="0"/>
              <a:t>with</a:t>
            </a:r>
            <a:r>
              <a:rPr lang="fr-BE" sz="2400" dirty="0" smtClean="0"/>
              <a:t> </a:t>
            </a:r>
            <a:r>
              <a:rPr lang="fr-BE" sz="2400" dirty="0" err="1" smtClean="0"/>
              <a:t>same</a:t>
            </a:r>
            <a:r>
              <a:rPr lang="fr-BE" sz="2400" dirty="0" smtClean="0"/>
              <a:t> total (but </a:t>
            </a:r>
            <a:r>
              <a:rPr lang="fr-BE" sz="2400" dirty="0" err="1" smtClean="0"/>
              <a:t>different</a:t>
            </a:r>
            <a:r>
              <a:rPr lang="fr-BE" sz="2400" dirty="0" smtClean="0"/>
              <a:t> </a:t>
            </a:r>
            <a:r>
              <a:rPr lang="fr-BE" sz="2400" dirty="0" err="1" smtClean="0"/>
              <a:t>repartition</a:t>
            </a:r>
            <a:r>
              <a:rPr lang="fr-BE" sz="2400" dirty="0" smtClean="0"/>
              <a:t>) or </a:t>
            </a:r>
            <a:r>
              <a:rPr lang="fr-BE" sz="2400" dirty="0" err="1" smtClean="0"/>
              <a:t>with</a:t>
            </a:r>
            <a:r>
              <a:rPr lang="fr-BE" sz="2400" dirty="0" smtClean="0"/>
              <a:t> </a:t>
            </a:r>
            <a:r>
              <a:rPr lang="fr-BE" sz="2400" dirty="0" err="1" smtClean="0"/>
              <a:t>different</a:t>
            </a:r>
            <a:r>
              <a:rPr lang="fr-BE" sz="2400" dirty="0" smtClean="0"/>
              <a:t> total</a:t>
            </a:r>
          </a:p>
          <a:p>
            <a:pPr lvl="1">
              <a:spcBef>
                <a:spcPts val="600"/>
              </a:spcBef>
              <a:spcAft>
                <a:spcPts val="600"/>
              </a:spcAft>
            </a:pPr>
            <a:r>
              <a:rPr lang="fr-BE" sz="2400" dirty="0" err="1" smtClean="0"/>
              <a:t>Entire</a:t>
            </a:r>
            <a:r>
              <a:rPr lang="fr-BE" sz="2400" dirty="0" smtClean="0"/>
              <a:t> EU </a:t>
            </a:r>
            <a:r>
              <a:rPr lang="fr-BE" sz="2400" dirty="0" err="1" smtClean="0"/>
              <a:t>grant</a:t>
            </a:r>
            <a:r>
              <a:rPr lang="fr-BE" sz="2400" dirty="0" smtClean="0"/>
              <a:t> </a:t>
            </a:r>
            <a:r>
              <a:rPr lang="fr-BE" sz="2400" dirty="0" err="1" smtClean="0"/>
              <a:t>requested</a:t>
            </a:r>
            <a:r>
              <a:rPr lang="fr-BE" sz="2400" dirty="0" smtClean="0"/>
              <a:t> for COO, 0 for PA</a:t>
            </a:r>
          </a:p>
          <a:p>
            <a:pPr lvl="1">
              <a:spcBef>
                <a:spcPts val="600"/>
              </a:spcBef>
              <a:spcAft>
                <a:spcPts val="600"/>
              </a:spcAft>
            </a:pPr>
            <a:r>
              <a:rPr lang="fr-BE" sz="2400" dirty="0" err="1" smtClean="0"/>
              <a:t>Zero</a:t>
            </a:r>
            <a:r>
              <a:rPr lang="fr-BE" sz="2400" dirty="0" smtClean="0"/>
              <a:t>(s) </a:t>
            </a:r>
            <a:r>
              <a:rPr lang="fr-BE" sz="2400" dirty="0" err="1" smtClean="0"/>
              <a:t>too</a:t>
            </a:r>
            <a:r>
              <a:rPr lang="fr-BE" sz="2400" dirty="0" smtClean="0"/>
              <a:t> </a:t>
            </a:r>
            <a:r>
              <a:rPr lang="fr-BE" sz="2400" dirty="0" err="1" smtClean="0"/>
              <a:t>much</a:t>
            </a:r>
            <a:r>
              <a:rPr lang="fr-BE" sz="2400" dirty="0" smtClean="0"/>
              <a:t> or </a:t>
            </a:r>
            <a:r>
              <a:rPr lang="fr-BE" sz="2400" dirty="0" err="1" smtClean="0"/>
              <a:t>too</a:t>
            </a:r>
            <a:r>
              <a:rPr lang="fr-BE" sz="2400" dirty="0" smtClean="0"/>
              <a:t> </a:t>
            </a:r>
            <a:r>
              <a:rPr lang="fr-BE" sz="2400" dirty="0" err="1" smtClean="0"/>
              <a:t>little</a:t>
            </a:r>
            <a:r>
              <a:rPr lang="fr-BE" sz="2400" dirty="0" smtClean="0"/>
              <a:t> (</a:t>
            </a:r>
            <a:r>
              <a:rPr lang="fr-BE" sz="2400" dirty="0" err="1" smtClean="0"/>
              <a:t>e.g</a:t>
            </a:r>
            <a:r>
              <a:rPr lang="fr-BE" sz="2400" dirty="0" smtClean="0"/>
              <a:t>. 10M </a:t>
            </a:r>
            <a:r>
              <a:rPr lang="fr-BE" sz="2400" dirty="0" err="1" smtClean="0"/>
              <a:t>instead</a:t>
            </a:r>
            <a:r>
              <a:rPr lang="fr-BE" sz="2400" dirty="0" smtClean="0"/>
              <a:t> of 1M)</a:t>
            </a:r>
          </a:p>
          <a:p>
            <a:pPr lvl="1">
              <a:spcBef>
                <a:spcPts val="600"/>
              </a:spcBef>
              <a:spcAft>
                <a:spcPts val="600"/>
              </a:spcAft>
            </a:pPr>
            <a:endParaRPr lang="fr-BE" sz="2400" dirty="0"/>
          </a:p>
        </p:txBody>
      </p:sp>
      <p:sp>
        <p:nvSpPr>
          <p:cNvPr id="3" name="Title 2"/>
          <p:cNvSpPr>
            <a:spLocks noGrp="1"/>
          </p:cNvSpPr>
          <p:nvPr>
            <p:ph type="title"/>
          </p:nvPr>
        </p:nvSpPr>
        <p:spPr/>
        <p:txBody>
          <a:bodyPr/>
          <a:lstStyle/>
          <a:p>
            <a:r>
              <a:rPr lang="fr-BE" dirty="0" smtClean="0"/>
              <a:t>Common </a:t>
            </a:r>
            <a:r>
              <a:rPr lang="fr-BE" dirty="0" err="1"/>
              <a:t>errors</a:t>
            </a:r>
            <a:r>
              <a:rPr lang="fr-BE" dirty="0"/>
              <a:t> in Part A</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 y="4861509"/>
            <a:ext cx="4061707" cy="18867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906" y="4697045"/>
            <a:ext cx="5058866" cy="1913382"/>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171435" y="4675359"/>
                <a:ext cx="2350008" cy="14773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9600" i="1" smtClean="0">
                          <a:solidFill>
                            <a:srgbClr val="FF0000"/>
                          </a:solidFill>
                          <a:latin typeface="Cambria Math" panose="02040503050406030204" pitchFamily="18" charset="0"/>
                          <a:ea typeface="Cambria Math" panose="02040503050406030204" pitchFamily="18" charset="0"/>
                        </a:rPr>
                        <m:t>=</m:t>
                      </m:r>
                    </m:oMath>
                  </m:oMathPara>
                </a14:m>
                <a:endParaRPr lang="en-GB" sz="9600"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171435" y="4675359"/>
                <a:ext cx="2350008" cy="1477328"/>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658180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47780"/>
            <a:ext cx="10824412" cy="4247167"/>
          </a:xfrm>
        </p:spPr>
        <p:txBody>
          <a:bodyPr/>
          <a:lstStyle/>
          <a:p>
            <a:pPr>
              <a:spcAft>
                <a:spcPts val="600"/>
              </a:spcAft>
            </a:pPr>
            <a:r>
              <a:rPr lang="fr-BE" sz="2000" dirty="0" smtClean="0"/>
              <a:t>Max. </a:t>
            </a:r>
            <a:r>
              <a:rPr lang="fr-BE" sz="2000" dirty="0" err="1" smtClean="0"/>
              <a:t>grant</a:t>
            </a:r>
            <a:r>
              <a:rPr lang="fr-BE" sz="2000" dirty="0" smtClean="0"/>
              <a:t> </a:t>
            </a:r>
            <a:r>
              <a:rPr lang="fr-BE" sz="2000" dirty="0" err="1" smtClean="0"/>
              <a:t>amount</a:t>
            </a:r>
            <a:r>
              <a:rPr lang="fr-BE" sz="2000" dirty="0" smtClean="0"/>
              <a:t> and max. </a:t>
            </a:r>
            <a:r>
              <a:rPr lang="fr-BE" sz="2000" dirty="0" err="1" smtClean="0"/>
              <a:t>co-financing</a:t>
            </a:r>
            <a:r>
              <a:rPr lang="fr-BE" sz="2000" dirty="0" smtClean="0"/>
              <a:t> rate </a:t>
            </a:r>
            <a:r>
              <a:rPr lang="fr-BE" sz="2000" dirty="0" err="1" smtClean="0"/>
              <a:t>incorrectly</a:t>
            </a:r>
            <a:r>
              <a:rPr lang="fr-BE" sz="2000" dirty="0" smtClean="0"/>
              <a:t> </a:t>
            </a:r>
            <a:r>
              <a:rPr lang="fr-BE" sz="2000" dirty="0" err="1" smtClean="0"/>
              <a:t>encoded</a:t>
            </a:r>
            <a:r>
              <a:rPr lang="fr-BE" sz="2000" dirty="0" smtClean="0"/>
              <a:t> in ‘Instructions’ </a:t>
            </a:r>
            <a:r>
              <a:rPr lang="fr-BE" sz="2000" dirty="0" err="1" smtClean="0"/>
              <a:t>sheets</a:t>
            </a:r>
            <a:r>
              <a:rPr lang="fr-BE" sz="2000" dirty="0" smtClean="0"/>
              <a:t> </a:t>
            </a:r>
            <a:r>
              <a:rPr lang="fr-BE" sz="2000" dirty="0" smtClean="0">
                <a:sym typeface="Wingdings" panose="05000000000000000000" pitchFamily="2" charset="2"/>
              </a:rPr>
              <a:t> incorrect </a:t>
            </a:r>
            <a:r>
              <a:rPr lang="fr-BE" sz="2000" dirty="0" err="1" smtClean="0">
                <a:sym typeface="Wingdings" panose="05000000000000000000" pitchFamily="2" charset="2"/>
              </a:rPr>
              <a:t>calculation</a:t>
            </a:r>
            <a:r>
              <a:rPr lang="fr-BE" sz="2000" dirty="0" smtClean="0">
                <a:sym typeface="Wingdings" panose="05000000000000000000" pitchFamily="2" charset="2"/>
              </a:rPr>
              <a:t> of the max. EU contribution in the ‘</a:t>
            </a:r>
            <a:r>
              <a:rPr lang="fr-BE" sz="2000" dirty="0" err="1" smtClean="0">
                <a:sym typeface="Wingdings" panose="05000000000000000000" pitchFamily="2" charset="2"/>
              </a:rPr>
              <a:t>Proposal</a:t>
            </a:r>
            <a:r>
              <a:rPr lang="fr-BE" sz="2000" dirty="0" smtClean="0">
                <a:sym typeface="Wingdings" panose="05000000000000000000" pitchFamily="2" charset="2"/>
              </a:rPr>
              <a:t> Budget’ </a:t>
            </a:r>
            <a:r>
              <a:rPr lang="fr-BE" sz="2000" dirty="0" err="1" smtClean="0">
                <a:sym typeface="Wingdings" panose="05000000000000000000" pitchFamily="2" charset="2"/>
              </a:rPr>
              <a:t>sheet</a:t>
            </a:r>
            <a:r>
              <a:rPr lang="fr-BE" sz="2000" dirty="0" smtClean="0">
                <a:sym typeface="Wingdings" panose="05000000000000000000" pitchFamily="2" charset="2"/>
              </a:rPr>
              <a:t>  incorrect </a:t>
            </a:r>
            <a:r>
              <a:rPr lang="fr-BE" sz="2000" dirty="0" err="1" smtClean="0">
                <a:sym typeface="Wingdings" panose="05000000000000000000" pitchFamily="2" charset="2"/>
              </a:rPr>
              <a:t>requested</a:t>
            </a:r>
            <a:r>
              <a:rPr lang="fr-BE" sz="2000" dirty="0" smtClean="0">
                <a:sym typeface="Wingdings" panose="05000000000000000000" pitchFamily="2" charset="2"/>
              </a:rPr>
              <a:t> EU </a:t>
            </a:r>
            <a:r>
              <a:rPr lang="fr-BE" sz="2000" dirty="0" err="1" smtClean="0">
                <a:sym typeface="Wingdings" panose="05000000000000000000" pitchFamily="2" charset="2"/>
              </a:rPr>
              <a:t>grant</a:t>
            </a:r>
            <a:r>
              <a:rPr lang="fr-BE" sz="2000" dirty="0" smtClean="0">
                <a:sym typeface="Wingdings" panose="05000000000000000000" pitchFamily="2" charset="2"/>
              </a:rPr>
              <a:t> !!!!</a:t>
            </a:r>
            <a:endParaRPr lang="fr-BE" sz="2000" dirty="0">
              <a:sym typeface="Wingdings" panose="05000000000000000000" pitchFamily="2" charset="2"/>
            </a:endParaRPr>
          </a:p>
          <a:p>
            <a:r>
              <a:rPr lang="fr-BE" sz="2000" dirty="0" smtClean="0">
                <a:sym typeface="Wingdings" panose="05000000000000000000" pitchFamily="2" charset="2"/>
              </a:rPr>
              <a:t>Do not </a:t>
            </a:r>
            <a:r>
              <a:rPr lang="fr-BE" sz="2000" dirty="0" err="1" smtClean="0">
                <a:sym typeface="Wingdings" panose="05000000000000000000" pitchFamily="2" charset="2"/>
              </a:rPr>
              <a:t>forget</a:t>
            </a:r>
            <a:r>
              <a:rPr lang="fr-BE" sz="2000" dirty="0" smtClean="0">
                <a:sym typeface="Wingdings" panose="05000000000000000000" pitchFamily="2" charset="2"/>
              </a:rPr>
              <a:t> to break the type of </a:t>
            </a:r>
            <a:r>
              <a:rPr lang="fr-BE" sz="2000" dirty="0" err="1" smtClean="0">
                <a:sym typeface="Wingdings" panose="05000000000000000000" pitchFamily="2" charset="2"/>
              </a:rPr>
              <a:t>employees</a:t>
            </a:r>
            <a:r>
              <a:rPr lang="fr-BE" sz="2000" dirty="0" smtClean="0">
                <a:sym typeface="Wingdings" panose="05000000000000000000" pitchFamily="2" charset="2"/>
              </a:rPr>
              <a:t> down</a:t>
            </a:r>
            <a:endParaRPr lang="fr-BE" sz="2000" dirty="0" smtClean="0"/>
          </a:p>
        </p:txBody>
      </p:sp>
      <p:sp>
        <p:nvSpPr>
          <p:cNvPr id="3" name="Title 2"/>
          <p:cNvSpPr>
            <a:spLocks noGrp="1"/>
          </p:cNvSpPr>
          <p:nvPr>
            <p:ph type="title"/>
          </p:nvPr>
        </p:nvSpPr>
        <p:spPr>
          <a:xfrm>
            <a:off x="970721" y="482860"/>
            <a:ext cx="11051945" cy="782357"/>
          </a:xfrm>
        </p:spPr>
        <p:txBody>
          <a:bodyPr/>
          <a:lstStyle/>
          <a:p>
            <a:r>
              <a:rPr lang="fr-BE" dirty="0" smtClean="0"/>
              <a:t>Common </a:t>
            </a:r>
            <a:r>
              <a:rPr lang="fr-BE" dirty="0" err="1"/>
              <a:t>errors</a:t>
            </a:r>
            <a:r>
              <a:rPr lang="fr-BE" dirty="0"/>
              <a:t> in </a:t>
            </a:r>
            <a:r>
              <a:rPr lang="fr-BE" dirty="0" err="1" smtClean="0"/>
              <a:t>estimated</a:t>
            </a:r>
            <a:r>
              <a:rPr lang="fr-BE" dirty="0" smtClean="0"/>
              <a:t> </a:t>
            </a:r>
            <a:r>
              <a:rPr lang="fr-BE" dirty="0"/>
              <a:t>budget</a:t>
            </a:r>
            <a:endParaRPr lang="en-GB" dirty="0"/>
          </a:p>
        </p:txBody>
      </p:sp>
      <p:sp>
        <p:nvSpPr>
          <p:cNvPr id="6" name="Title 2"/>
          <p:cNvSpPr txBox="1">
            <a:spLocks/>
          </p:cNvSpPr>
          <p:nvPr/>
        </p:nvSpPr>
        <p:spPr>
          <a:xfrm>
            <a:off x="435862" y="4480560"/>
            <a:ext cx="9192769" cy="2239595"/>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2800" b="0" i="0" u="none" strike="noStrike" kern="1200" cap="none" spc="0" normalizeH="0" baseline="0" noProof="0" dirty="0" smtClean="0">
                <a:ln>
                  <a:noFill/>
                </a:ln>
                <a:solidFill>
                  <a:srgbClr val="FFFFFF"/>
                </a:solidFill>
                <a:effectLst/>
                <a:uLnTx/>
                <a:uFillTx/>
                <a:latin typeface="Arial"/>
              </a:rPr>
              <a:t>For </a:t>
            </a:r>
            <a:r>
              <a:rPr kumimoji="0" lang="fr-BE" sz="2800" b="0" i="0" u="none" strike="noStrike" kern="1200" cap="none" spc="0" normalizeH="0" baseline="0" noProof="0" dirty="0" err="1" smtClean="0">
                <a:ln>
                  <a:noFill/>
                </a:ln>
                <a:solidFill>
                  <a:srgbClr val="FFFFFF"/>
                </a:solidFill>
                <a:effectLst/>
                <a:uLnTx/>
                <a:uFillTx/>
                <a:latin typeface="Arial"/>
              </a:rPr>
              <a:t>elements</a:t>
            </a:r>
            <a:r>
              <a:rPr kumimoji="0" lang="fr-BE" sz="2800" b="0" i="0" u="none" strike="noStrike" kern="1200" cap="none" spc="0" normalizeH="0" baseline="0" noProof="0" dirty="0" smtClean="0">
                <a:ln>
                  <a:noFill/>
                </a:ln>
                <a:solidFill>
                  <a:srgbClr val="FFFFFF"/>
                </a:solidFill>
                <a:effectLst/>
                <a:uLnTx/>
                <a:uFillTx/>
                <a:latin typeface="Arial"/>
              </a:rPr>
              <a:t> to </a:t>
            </a:r>
            <a:r>
              <a:rPr kumimoji="0" lang="fr-BE" sz="2800" b="0" i="0" u="none" strike="noStrike" kern="1200" cap="none" spc="0" normalizeH="0" baseline="0" noProof="0" dirty="0" err="1" smtClean="0">
                <a:ln>
                  <a:noFill/>
                </a:ln>
                <a:solidFill>
                  <a:srgbClr val="FFFFFF"/>
                </a:solidFill>
                <a:effectLst/>
                <a:uLnTx/>
                <a:uFillTx/>
                <a:latin typeface="Arial"/>
              </a:rPr>
              <a:t>be</a:t>
            </a:r>
            <a:r>
              <a:rPr kumimoji="0" lang="fr-BE" sz="2800" b="0" i="0" u="none" strike="noStrike" kern="1200" cap="none" spc="0" normalizeH="0" baseline="0" noProof="0" dirty="0" smtClean="0">
                <a:ln>
                  <a:noFill/>
                </a:ln>
                <a:solidFill>
                  <a:srgbClr val="FFFFFF"/>
                </a:solidFill>
                <a:effectLst/>
                <a:uLnTx/>
                <a:uFillTx/>
                <a:latin typeface="Arial"/>
              </a:rPr>
              <a:t> </a:t>
            </a:r>
            <a:r>
              <a:rPr kumimoji="0" lang="fr-BE" sz="2800" b="0" i="0" u="none" strike="noStrike" kern="1200" cap="none" spc="0" normalizeH="0" baseline="0" noProof="0" dirty="0" err="1" smtClean="0">
                <a:ln>
                  <a:noFill/>
                </a:ln>
                <a:solidFill>
                  <a:srgbClr val="FFFFFF"/>
                </a:solidFill>
                <a:effectLst/>
                <a:uLnTx/>
                <a:uFillTx/>
                <a:latin typeface="Arial"/>
              </a:rPr>
              <a:t>encoded</a:t>
            </a:r>
            <a:r>
              <a:rPr kumimoji="0" lang="fr-BE" sz="2800" b="0" i="0" u="none" strike="noStrike" kern="1200" cap="none" spc="0" normalizeH="0" baseline="0" noProof="0" dirty="0" smtClean="0">
                <a:ln>
                  <a:noFill/>
                </a:ln>
                <a:solidFill>
                  <a:srgbClr val="FFFFFF"/>
                </a:solidFill>
                <a:effectLst/>
                <a:uLnTx/>
                <a:uFillTx/>
                <a:latin typeface="Arial"/>
              </a:rPr>
              <a:t> in ‘Instructions’, check section 10 of the Call</a:t>
            </a:r>
          </a:p>
          <a:p>
            <a:pPr marL="0" marR="0" lvl="0" indent="0" algn="ctr" defTabSz="914400" rtl="0" eaLnBrk="1" fontAlgn="auto" latinLnBrk="0" hangingPunct="1">
              <a:lnSpc>
                <a:spcPct val="90000"/>
              </a:lnSpc>
              <a:spcBef>
                <a:spcPct val="0"/>
              </a:spcBef>
              <a:spcAft>
                <a:spcPts val="1200"/>
              </a:spcAft>
              <a:buClrTx/>
              <a:buSzTx/>
              <a:buFontTx/>
              <a:buNone/>
              <a:tabLst/>
              <a:defRPr/>
            </a:pPr>
            <a:r>
              <a:rPr lang="fr-BE" sz="2800" dirty="0" smtClean="0">
                <a:solidFill>
                  <a:srgbClr val="FFFFFF"/>
                </a:solidFill>
                <a:latin typeface="Arial"/>
              </a:rPr>
              <a:t>Max. </a:t>
            </a:r>
            <a:r>
              <a:rPr lang="fr-BE" sz="2800" dirty="0" err="1" smtClean="0">
                <a:solidFill>
                  <a:srgbClr val="FFFFFF"/>
                </a:solidFill>
                <a:latin typeface="Arial"/>
              </a:rPr>
              <a:t>grant</a:t>
            </a:r>
            <a:r>
              <a:rPr lang="fr-BE" sz="2800" dirty="0" smtClean="0">
                <a:solidFill>
                  <a:srgbClr val="FFFFFF"/>
                </a:solidFill>
                <a:latin typeface="Arial"/>
              </a:rPr>
              <a:t> </a:t>
            </a:r>
            <a:r>
              <a:rPr lang="fr-BE" sz="2800" dirty="0" err="1" smtClean="0">
                <a:solidFill>
                  <a:srgbClr val="FFFFFF"/>
                </a:solidFill>
                <a:latin typeface="Arial"/>
              </a:rPr>
              <a:t>amount</a:t>
            </a:r>
            <a:r>
              <a:rPr lang="fr-BE" sz="2800" dirty="0" smtClean="0">
                <a:solidFill>
                  <a:srgbClr val="FFFFFF"/>
                </a:solidFill>
                <a:latin typeface="Arial"/>
              </a:rPr>
              <a:t> = EUR 300.000/500.000/1M/2M </a:t>
            </a:r>
            <a:r>
              <a:rPr lang="fr-BE" sz="2800" dirty="0" err="1" smtClean="0">
                <a:solidFill>
                  <a:srgbClr val="FFC000"/>
                </a:solidFill>
                <a:latin typeface="Arial"/>
              </a:rPr>
              <a:t>depending</a:t>
            </a:r>
            <a:r>
              <a:rPr lang="fr-BE" sz="2800" dirty="0" smtClean="0">
                <a:solidFill>
                  <a:srgbClr val="FFC000"/>
                </a:solidFill>
                <a:latin typeface="Arial"/>
              </a:rPr>
              <a:t> on the type of </a:t>
            </a:r>
            <a:r>
              <a:rPr lang="fr-BE" sz="2800" dirty="0" err="1" smtClean="0">
                <a:solidFill>
                  <a:srgbClr val="FFC000"/>
                </a:solidFill>
                <a:latin typeface="Arial"/>
              </a:rPr>
              <a:t>project</a:t>
            </a:r>
            <a:r>
              <a:rPr kumimoji="0" lang="fr-BE" sz="2800" b="0" i="0" u="none" strike="noStrike" kern="1200" cap="none" spc="0" normalizeH="0" baseline="0" noProof="0" dirty="0" smtClean="0">
                <a:ln>
                  <a:noFill/>
                </a:ln>
                <a:solidFill>
                  <a:srgbClr val="FFC000"/>
                </a:solidFill>
                <a:effectLst/>
                <a:uLnTx/>
                <a:uFillTx/>
                <a:latin typeface="Arial"/>
              </a:rPr>
              <a:t> </a:t>
            </a:r>
          </a:p>
          <a:p>
            <a:pPr marL="0" marR="0" lvl="0" indent="0" algn="ctr" defTabSz="914400" rtl="0" eaLnBrk="1" fontAlgn="auto" latinLnBrk="0" hangingPunct="1">
              <a:lnSpc>
                <a:spcPct val="90000"/>
              </a:lnSpc>
              <a:spcBef>
                <a:spcPct val="0"/>
              </a:spcBef>
              <a:spcAft>
                <a:spcPts val="1200"/>
              </a:spcAft>
              <a:buClrTx/>
              <a:buSzTx/>
              <a:buFontTx/>
              <a:buNone/>
              <a:tabLst/>
              <a:defRPr/>
            </a:pPr>
            <a:r>
              <a:rPr lang="fr-BE" sz="2800" dirty="0" smtClean="0">
                <a:solidFill>
                  <a:srgbClr val="FFFFFF"/>
                </a:solidFill>
                <a:latin typeface="Arial"/>
              </a:rPr>
              <a:t>Max. </a:t>
            </a:r>
            <a:r>
              <a:rPr lang="fr-BE" sz="2800" dirty="0" err="1" smtClean="0">
                <a:solidFill>
                  <a:srgbClr val="FFFFFF"/>
                </a:solidFill>
                <a:latin typeface="Arial"/>
              </a:rPr>
              <a:t>co-financing</a:t>
            </a:r>
            <a:r>
              <a:rPr lang="fr-BE" sz="2800" dirty="0" smtClean="0">
                <a:solidFill>
                  <a:srgbClr val="FFFFFF"/>
                </a:solidFill>
                <a:latin typeface="Arial"/>
              </a:rPr>
              <a:t> rate = 20%</a:t>
            </a:r>
            <a:endParaRPr kumimoji="0" lang="fr-BE" sz="2800" b="0" i="0" u="none" strike="noStrike" kern="1200" cap="none" spc="0" normalizeH="0" baseline="0" noProof="0" dirty="0" smtClean="0">
              <a:ln>
                <a:noFill/>
              </a:ln>
              <a:solidFill>
                <a:srgbClr val="FFFFFF"/>
              </a:solidFill>
              <a:effectLst/>
              <a:uLnTx/>
              <a:uFillTx/>
              <a:latin typeface="Arial"/>
            </a:endParaRPr>
          </a:p>
        </p:txBody>
      </p:sp>
      <p:pic>
        <p:nvPicPr>
          <p:cNvPr id="7" name="Picture 6"/>
          <p:cNvPicPr>
            <a:picLocks noChangeAspect="1"/>
          </p:cNvPicPr>
          <p:nvPr/>
        </p:nvPicPr>
        <p:blipFill>
          <a:blip r:embed="rId3"/>
          <a:stretch>
            <a:fillRect/>
          </a:stretch>
        </p:blipFill>
        <p:spPr>
          <a:xfrm>
            <a:off x="6215153" y="2842054"/>
            <a:ext cx="5608040" cy="1622876"/>
          </a:xfrm>
          <a:prstGeom prst="rect">
            <a:avLst/>
          </a:prstGeom>
        </p:spPr>
      </p:pic>
      <p:pic>
        <p:nvPicPr>
          <p:cNvPr id="9" name="Picture 8"/>
          <p:cNvPicPr>
            <a:picLocks noChangeAspect="1"/>
          </p:cNvPicPr>
          <p:nvPr/>
        </p:nvPicPr>
        <p:blipFill>
          <a:blip r:embed="rId4"/>
          <a:stretch>
            <a:fillRect/>
          </a:stretch>
        </p:blipFill>
        <p:spPr>
          <a:xfrm>
            <a:off x="435862" y="2842054"/>
            <a:ext cx="5564429" cy="1638506"/>
          </a:xfrm>
          <a:prstGeom prst="rect">
            <a:avLst/>
          </a:prstGeom>
        </p:spPr>
      </p:pic>
    </p:spTree>
    <p:extLst>
      <p:ext uri="{BB962C8B-B14F-4D97-AF65-F5344CB8AC3E}">
        <p14:creationId xmlns:p14="http://schemas.microsoft.com/office/powerpoint/2010/main" val="8086293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47780"/>
            <a:ext cx="10824412" cy="4247167"/>
          </a:xfrm>
        </p:spPr>
        <p:txBody>
          <a:bodyPr/>
          <a:lstStyle/>
          <a:p>
            <a:r>
              <a:rPr lang="fr-BE" sz="2400" dirty="0" smtClean="0"/>
              <a:t>Encode </a:t>
            </a:r>
            <a:r>
              <a:rPr lang="fr-BE" sz="2400" dirty="0" err="1" smtClean="0"/>
              <a:t>partners</a:t>
            </a:r>
            <a:r>
              <a:rPr lang="fr-BE" sz="2400" dirty="0" smtClean="0"/>
              <a:t> </a:t>
            </a:r>
            <a:r>
              <a:rPr lang="fr-BE" sz="2400" dirty="0" err="1" smtClean="0"/>
              <a:t>correctly</a:t>
            </a:r>
            <a:r>
              <a:rPr lang="fr-BE" sz="2400" dirty="0" smtClean="0"/>
              <a:t> and </a:t>
            </a:r>
            <a:r>
              <a:rPr lang="fr-BE" sz="2400" b="1" dirty="0" err="1" smtClean="0"/>
              <a:t>apply</a:t>
            </a:r>
            <a:r>
              <a:rPr lang="fr-BE" sz="2400" b="1" dirty="0" smtClean="0"/>
              <a:t> changes</a:t>
            </a:r>
            <a:r>
              <a:rPr lang="fr-BE" sz="2400" dirty="0" smtClean="0"/>
              <a:t>!</a:t>
            </a:r>
            <a:endParaRPr lang="fr-BE" dirty="0">
              <a:sym typeface="Wingdings" panose="05000000000000000000" pitchFamily="2" charset="2"/>
            </a:endParaRPr>
          </a:p>
          <a:p>
            <a:r>
              <a:rPr lang="fr-BE" sz="2400" dirty="0" smtClean="0">
                <a:sym typeface="Wingdings" panose="05000000000000000000" pitchFamily="2" charset="2"/>
              </a:rPr>
              <a:t>Encode </a:t>
            </a:r>
            <a:r>
              <a:rPr lang="fr-BE" sz="2400" dirty="0" err="1" smtClean="0">
                <a:sym typeface="Wingdings" panose="05000000000000000000" pitchFamily="2" charset="2"/>
              </a:rPr>
              <a:t>work</a:t>
            </a:r>
            <a:r>
              <a:rPr lang="fr-BE" sz="2400" dirty="0" smtClean="0">
                <a:sym typeface="Wingdings" panose="05000000000000000000" pitchFamily="2" charset="2"/>
              </a:rPr>
              <a:t> packages </a:t>
            </a:r>
            <a:r>
              <a:rPr lang="fr-BE" sz="2400" dirty="0" err="1" smtClean="0">
                <a:sym typeface="Wingdings" panose="05000000000000000000" pitchFamily="2" charset="2"/>
              </a:rPr>
              <a:t>correctly</a:t>
            </a:r>
            <a:r>
              <a:rPr lang="fr-BE" sz="2400" dirty="0" smtClean="0">
                <a:sym typeface="Wingdings" panose="05000000000000000000" pitchFamily="2" charset="2"/>
              </a:rPr>
              <a:t> and </a:t>
            </a:r>
            <a:r>
              <a:rPr lang="fr-BE" sz="2400" b="1" dirty="0" err="1" smtClean="0">
                <a:sym typeface="Wingdings" panose="05000000000000000000" pitchFamily="2" charset="2"/>
              </a:rPr>
              <a:t>apply</a:t>
            </a:r>
            <a:r>
              <a:rPr lang="fr-BE" sz="2400" b="1" dirty="0" smtClean="0">
                <a:sym typeface="Wingdings" panose="05000000000000000000" pitchFamily="2" charset="2"/>
              </a:rPr>
              <a:t> changes!</a:t>
            </a:r>
            <a:endParaRPr lang="fr-BE" sz="2400" dirty="0" smtClean="0"/>
          </a:p>
        </p:txBody>
      </p:sp>
      <p:sp>
        <p:nvSpPr>
          <p:cNvPr id="3" name="Title 2"/>
          <p:cNvSpPr>
            <a:spLocks noGrp="1"/>
          </p:cNvSpPr>
          <p:nvPr>
            <p:ph type="title"/>
          </p:nvPr>
        </p:nvSpPr>
        <p:spPr>
          <a:xfrm>
            <a:off x="970721" y="482860"/>
            <a:ext cx="11051945" cy="782357"/>
          </a:xfrm>
        </p:spPr>
        <p:txBody>
          <a:bodyPr/>
          <a:lstStyle/>
          <a:p>
            <a:r>
              <a:rPr lang="fr-BE" dirty="0" smtClean="0"/>
              <a:t>Common </a:t>
            </a:r>
            <a:r>
              <a:rPr lang="fr-BE" dirty="0" err="1"/>
              <a:t>errors</a:t>
            </a:r>
            <a:r>
              <a:rPr lang="fr-BE" dirty="0"/>
              <a:t> in </a:t>
            </a:r>
            <a:r>
              <a:rPr lang="fr-BE" dirty="0" err="1" smtClean="0"/>
              <a:t>estimated</a:t>
            </a:r>
            <a:r>
              <a:rPr lang="fr-BE" dirty="0" smtClean="0"/>
              <a:t> </a:t>
            </a:r>
            <a:r>
              <a:rPr lang="fr-BE" dirty="0"/>
              <a:t>budget</a:t>
            </a:r>
            <a:endParaRPr lang="en-GB" dirty="0"/>
          </a:p>
        </p:txBody>
      </p:sp>
      <p:pic>
        <p:nvPicPr>
          <p:cNvPr id="9" name="Picture 8"/>
          <p:cNvPicPr>
            <a:picLocks noChangeAspect="1"/>
          </p:cNvPicPr>
          <p:nvPr/>
        </p:nvPicPr>
        <p:blipFill>
          <a:blip r:embed="rId3"/>
          <a:stretch>
            <a:fillRect/>
          </a:stretch>
        </p:blipFill>
        <p:spPr>
          <a:xfrm>
            <a:off x="838199" y="2560320"/>
            <a:ext cx="10493649" cy="1219306"/>
          </a:xfrm>
          <a:prstGeom prst="rect">
            <a:avLst/>
          </a:prstGeom>
        </p:spPr>
      </p:pic>
      <p:sp>
        <p:nvSpPr>
          <p:cNvPr id="11" name="Title 2"/>
          <p:cNvSpPr txBox="1">
            <a:spLocks/>
          </p:cNvSpPr>
          <p:nvPr/>
        </p:nvSpPr>
        <p:spPr>
          <a:xfrm>
            <a:off x="1611661" y="5944205"/>
            <a:ext cx="4343401" cy="775950"/>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2800" b="0" i="0" u="none" strike="noStrike" kern="1200" cap="none" spc="0" normalizeH="0" baseline="0" noProof="0" dirty="0" smtClean="0">
                <a:ln>
                  <a:noFill/>
                </a:ln>
                <a:solidFill>
                  <a:srgbClr val="FFFFFF"/>
                </a:solidFill>
                <a:effectLst/>
                <a:uLnTx/>
                <a:uFillTx/>
                <a:latin typeface="Arial"/>
              </a:rPr>
              <a:t>Work packages in Part B</a:t>
            </a:r>
          </a:p>
        </p:txBody>
      </p:sp>
      <p:pic>
        <p:nvPicPr>
          <p:cNvPr id="12" name="Picture 11"/>
          <p:cNvPicPr>
            <a:picLocks noChangeAspect="1"/>
          </p:cNvPicPr>
          <p:nvPr/>
        </p:nvPicPr>
        <p:blipFill>
          <a:blip r:embed="rId4"/>
          <a:stretch>
            <a:fillRect/>
          </a:stretch>
        </p:blipFill>
        <p:spPr>
          <a:xfrm>
            <a:off x="838199" y="3899014"/>
            <a:ext cx="4099915" cy="1676545"/>
          </a:xfrm>
          <a:prstGeom prst="rect">
            <a:avLst/>
          </a:prstGeom>
        </p:spPr>
      </p:pic>
      <p:sp>
        <p:nvSpPr>
          <p:cNvPr id="13" name="Title 2"/>
          <p:cNvSpPr txBox="1">
            <a:spLocks/>
          </p:cNvSpPr>
          <p:nvPr/>
        </p:nvSpPr>
        <p:spPr>
          <a:xfrm>
            <a:off x="5056632" y="4148272"/>
            <a:ext cx="3803904" cy="875141"/>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2800" b="0" i="0" u="none" strike="noStrike" kern="1200" cap="none" spc="0" normalizeH="0" baseline="0" noProof="0" dirty="0" err="1" smtClean="0">
                <a:ln>
                  <a:noFill/>
                </a:ln>
                <a:solidFill>
                  <a:srgbClr val="FFFFFF"/>
                </a:solidFill>
                <a:effectLst/>
                <a:uLnTx/>
                <a:uFillTx/>
                <a:latin typeface="Arial"/>
              </a:rPr>
              <a:t>Partnership</a:t>
            </a:r>
            <a:r>
              <a:rPr kumimoji="0" lang="fr-BE" sz="2800" b="0" i="0" u="none" strike="noStrike" kern="1200" cap="none" spc="0" normalizeH="0" baseline="0" noProof="0" dirty="0" smtClean="0">
                <a:ln>
                  <a:noFill/>
                </a:ln>
                <a:solidFill>
                  <a:srgbClr val="FFFFFF"/>
                </a:solidFill>
                <a:effectLst/>
                <a:uLnTx/>
                <a:uFillTx/>
                <a:latin typeface="Arial"/>
              </a:rPr>
              <a:t> in</a:t>
            </a:r>
            <a:r>
              <a:rPr kumimoji="0" lang="fr-BE" sz="2800" b="0" i="0" u="none" strike="noStrike" kern="1200" cap="none" spc="0" normalizeH="0" noProof="0" dirty="0" smtClean="0">
                <a:ln>
                  <a:noFill/>
                </a:ln>
                <a:solidFill>
                  <a:srgbClr val="FFFFFF"/>
                </a:solidFill>
                <a:effectLst/>
                <a:uLnTx/>
                <a:uFillTx/>
                <a:latin typeface="Arial"/>
              </a:rPr>
              <a:t> Part A</a:t>
            </a:r>
            <a:endParaRPr kumimoji="0" lang="fr-BE" sz="2800" b="0" i="0" u="none" strike="noStrike" kern="1200" cap="none" spc="0" normalizeH="0" baseline="0" noProof="0" dirty="0" smtClean="0">
              <a:ln>
                <a:noFill/>
              </a:ln>
              <a:solidFill>
                <a:srgbClr val="FFFFFF"/>
              </a:solidFill>
              <a:effectLst/>
              <a:uLnTx/>
              <a:uFillTx/>
              <a:latin typeface="Arial"/>
            </a:endParaRPr>
          </a:p>
        </p:txBody>
      </p:sp>
      <p:sp>
        <p:nvSpPr>
          <p:cNvPr id="14" name="Equal 13"/>
          <p:cNvSpPr/>
          <p:nvPr/>
        </p:nvSpPr>
        <p:spPr>
          <a:xfrm rot="5400000">
            <a:off x="5646111" y="3839321"/>
            <a:ext cx="416361" cy="201540"/>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Equal 14"/>
          <p:cNvSpPr/>
          <p:nvPr/>
        </p:nvSpPr>
        <p:spPr>
          <a:xfrm rot="5400000">
            <a:off x="3448503" y="5635255"/>
            <a:ext cx="416361" cy="201540"/>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7" name="Picture 16"/>
          <p:cNvPicPr>
            <a:picLocks noChangeAspect="1"/>
          </p:cNvPicPr>
          <p:nvPr/>
        </p:nvPicPr>
        <p:blipFill>
          <a:blip r:embed="rId5"/>
          <a:stretch>
            <a:fillRect/>
          </a:stretch>
        </p:blipFill>
        <p:spPr>
          <a:xfrm>
            <a:off x="6228522" y="5194682"/>
            <a:ext cx="2804403" cy="1249788"/>
          </a:xfrm>
          <a:prstGeom prst="rect">
            <a:avLst/>
          </a:prstGeom>
        </p:spPr>
      </p:pic>
      <p:cxnSp>
        <p:nvCxnSpPr>
          <p:cNvPr id="19" name="Straight Arrow Connector 18"/>
          <p:cNvCxnSpPr/>
          <p:nvPr/>
        </p:nvCxnSpPr>
        <p:spPr>
          <a:xfrm>
            <a:off x="5047862" y="5433137"/>
            <a:ext cx="1146909" cy="3028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87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47780"/>
            <a:ext cx="10824412" cy="4247167"/>
          </a:xfrm>
        </p:spPr>
        <p:txBody>
          <a:bodyPr/>
          <a:lstStyle/>
          <a:p>
            <a:r>
              <a:rPr lang="fr-BE" sz="2400" dirty="0" err="1" smtClean="0"/>
              <a:t>Only</a:t>
            </a:r>
            <a:r>
              <a:rPr lang="fr-BE" sz="2400" dirty="0" smtClean="0"/>
              <a:t> encode </a:t>
            </a:r>
            <a:r>
              <a:rPr lang="fr-BE" sz="2400" b="1" dirty="0" err="1" smtClean="0"/>
              <a:t>eligible</a:t>
            </a:r>
            <a:r>
              <a:rPr lang="fr-BE" sz="2400" b="1" dirty="0" smtClean="0"/>
              <a:t> </a:t>
            </a:r>
            <a:r>
              <a:rPr lang="fr-BE" sz="2400" b="1" dirty="0" err="1" smtClean="0"/>
              <a:t>costs</a:t>
            </a:r>
            <a:r>
              <a:rPr lang="fr-BE" sz="2400" b="1" dirty="0" smtClean="0"/>
              <a:t>!</a:t>
            </a:r>
            <a:r>
              <a:rPr lang="fr-BE" sz="2400" dirty="0" smtClean="0"/>
              <a:t> (≠ </a:t>
            </a:r>
            <a:r>
              <a:rPr lang="fr-BE" sz="2400" dirty="0" err="1" smtClean="0"/>
              <a:t>entire</a:t>
            </a:r>
            <a:r>
              <a:rPr lang="fr-BE" sz="2400" dirty="0" smtClean="0"/>
              <a:t> production budget</a:t>
            </a:r>
            <a:r>
              <a:rPr lang="fr-BE" dirty="0"/>
              <a:t>, </a:t>
            </a:r>
            <a:r>
              <a:rPr lang="fr-BE" dirty="0" smtClean="0"/>
              <a:t>≠ </a:t>
            </a:r>
            <a:r>
              <a:rPr lang="fr-BE" dirty="0" err="1" smtClean="0"/>
              <a:t>costs</a:t>
            </a:r>
            <a:r>
              <a:rPr lang="fr-BE" dirty="0" smtClean="0"/>
              <a:t> </a:t>
            </a:r>
            <a:r>
              <a:rPr lang="fr-BE" dirty="0" err="1" smtClean="0"/>
              <a:t>incurred</a:t>
            </a:r>
            <a:r>
              <a:rPr lang="fr-BE" dirty="0" smtClean="0"/>
              <a:t> by </a:t>
            </a:r>
            <a:r>
              <a:rPr lang="fr-BE" dirty="0" err="1" smtClean="0"/>
              <a:t>others</a:t>
            </a:r>
            <a:r>
              <a:rPr lang="fr-BE" dirty="0" smtClean="0"/>
              <a:t> </a:t>
            </a:r>
            <a:r>
              <a:rPr lang="fr-BE" dirty="0" err="1" smtClean="0"/>
              <a:t>outside</a:t>
            </a:r>
            <a:r>
              <a:rPr lang="fr-BE" dirty="0" smtClean="0"/>
              <a:t> the consortium, ≠ </a:t>
            </a:r>
            <a:r>
              <a:rPr lang="fr-BE" dirty="0" err="1" smtClean="0"/>
              <a:t>costs</a:t>
            </a:r>
            <a:r>
              <a:rPr lang="fr-BE" dirty="0" smtClean="0"/>
              <a:t> </a:t>
            </a:r>
            <a:r>
              <a:rPr lang="fr-BE" dirty="0" err="1" smtClean="0"/>
              <a:t>incurred</a:t>
            </a:r>
            <a:r>
              <a:rPr lang="fr-BE" dirty="0" smtClean="0"/>
              <a:t> </a:t>
            </a:r>
            <a:r>
              <a:rPr lang="fr-BE" dirty="0" err="1" smtClean="0"/>
              <a:t>outside</a:t>
            </a:r>
            <a:r>
              <a:rPr lang="fr-BE" dirty="0" smtClean="0"/>
              <a:t> </a:t>
            </a:r>
            <a:r>
              <a:rPr lang="fr-BE" dirty="0" err="1" smtClean="0"/>
              <a:t>eligibility</a:t>
            </a:r>
            <a:r>
              <a:rPr lang="fr-BE" dirty="0" smtClean="0"/>
              <a:t> </a:t>
            </a:r>
            <a:r>
              <a:rPr lang="fr-BE" dirty="0" err="1" smtClean="0"/>
              <a:t>period</a:t>
            </a:r>
            <a:r>
              <a:rPr lang="fr-BE" dirty="0" smtClean="0"/>
              <a:t>)</a:t>
            </a:r>
            <a:endParaRPr lang="fr-BE" sz="2400" dirty="0" smtClean="0"/>
          </a:p>
          <a:p>
            <a:r>
              <a:rPr lang="fr-BE" sz="2400" dirty="0" err="1" smtClean="0"/>
              <a:t>When</a:t>
            </a:r>
            <a:r>
              <a:rPr lang="fr-BE" sz="2400" dirty="0" smtClean="0"/>
              <a:t> </a:t>
            </a:r>
            <a:r>
              <a:rPr lang="fr-BE" sz="2400" dirty="0" err="1" smtClean="0"/>
              <a:t>encoding</a:t>
            </a:r>
            <a:r>
              <a:rPr lang="fr-BE" sz="2400" dirty="0" smtClean="0"/>
              <a:t> the budget, </a:t>
            </a:r>
            <a:r>
              <a:rPr lang="fr-BE" sz="2400" dirty="0" err="1" smtClean="0"/>
              <a:t>clarify</a:t>
            </a:r>
            <a:r>
              <a:rPr lang="fr-BE" sz="2400" dirty="0" smtClean="0"/>
              <a:t> the </a:t>
            </a:r>
            <a:r>
              <a:rPr lang="fr-BE" sz="2400" dirty="0" err="1" smtClean="0"/>
              <a:t>units</a:t>
            </a:r>
            <a:r>
              <a:rPr lang="fr-BE" sz="2400" dirty="0" smtClean="0"/>
              <a:t> </a:t>
            </a:r>
            <a:r>
              <a:rPr lang="fr-BE" sz="2400" dirty="0" err="1" smtClean="0"/>
              <a:t>used</a:t>
            </a:r>
            <a:r>
              <a:rPr lang="fr-BE" sz="2400" dirty="0" smtClean="0"/>
              <a:t> via the ‘</a:t>
            </a:r>
            <a:r>
              <a:rPr lang="fr-BE" sz="2400" dirty="0" err="1" smtClean="0"/>
              <a:t>Any</a:t>
            </a:r>
            <a:r>
              <a:rPr lang="fr-BE" sz="2400" dirty="0" smtClean="0"/>
              <a:t> </a:t>
            </a:r>
            <a:r>
              <a:rPr lang="fr-BE" sz="2400" dirty="0" err="1" smtClean="0"/>
              <a:t>comments</a:t>
            </a:r>
            <a:r>
              <a:rPr lang="fr-BE" sz="2400" dirty="0" smtClean="0"/>
              <a:t>’ </a:t>
            </a:r>
            <a:r>
              <a:rPr lang="fr-BE" sz="2400" dirty="0" err="1" smtClean="0"/>
              <a:t>sheet</a:t>
            </a:r>
            <a:endParaRPr lang="fr-BE" dirty="0">
              <a:sym typeface="Wingdings" panose="05000000000000000000" pitchFamily="2" charset="2"/>
            </a:endParaRPr>
          </a:p>
        </p:txBody>
      </p:sp>
      <p:sp>
        <p:nvSpPr>
          <p:cNvPr id="3" name="Title 2"/>
          <p:cNvSpPr>
            <a:spLocks noGrp="1"/>
          </p:cNvSpPr>
          <p:nvPr>
            <p:ph type="title"/>
          </p:nvPr>
        </p:nvSpPr>
        <p:spPr>
          <a:xfrm>
            <a:off x="970721" y="482860"/>
            <a:ext cx="11221279" cy="782357"/>
          </a:xfrm>
        </p:spPr>
        <p:txBody>
          <a:bodyPr/>
          <a:lstStyle/>
          <a:p>
            <a:r>
              <a:rPr lang="fr-BE" dirty="0" smtClean="0"/>
              <a:t>Common </a:t>
            </a:r>
            <a:r>
              <a:rPr lang="fr-BE" dirty="0" err="1"/>
              <a:t>errors</a:t>
            </a:r>
            <a:r>
              <a:rPr lang="fr-BE" dirty="0"/>
              <a:t> in </a:t>
            </a:r>
            <a:r>
              <a:rPr lang="fr-BE" dirty="0" err="1" smtClean="0"/>
              <a:t>estimated</a:t>
            </a:r>
            <a:r>
              <a:rPr lang="fr-BE" dirty="0" smtClean="0"/>
              <a:t> </a:t>
            </a:r>
            <a:r>
              <a:rPr lang="fr-BE" dirty="0"/>
              <a:t>budget</a:t>
            </a:r>
            <a:endParaRPr lang="en-GB" dirty="0"/>
          </a:p>
        </p:txBody>
      </p:sp>
      <p:pic>
        <p:nvPicPr>
          <p:cNvPr id="4" name="Picture 3"/>
          <p:cNvPicPr>
            <a:picLocks noChangeAspect="1"/>
          </p:cNvPicPr>
          <p:nvPr/>
        </p:nvPicPr>
        <p:blipFill>
          <a:blip r:embed="rId3"/>
          <a:stretch>
            <a:fillRect/>
          </a:stretch>
        </p:blipFill>
        <p:spPr>
          <a:xfrm>
            <a:off x="639097" y="2816548"/>
            <a:ext cx="9885210" cy="3222528"/>
          </a:xfrm>
          <a:prstGeom prst="rect">
            <a:avLst/>
          </a:prstGeom>
        </p:spPr>
      </p:pic>
    </p:spTree>
    <p:extLst>
      <p:ext uri="{BB962C8B-B14F-4D97-AF65-F5344CB8AC3E}">
        <p14:creationId xmlns:p14="http://schemas.microsoft.com/office/powerpoint/2010/main" val="12624350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47780"/>
            <a:ext cx="10824412" cy="4247167"/>
          </a:xfrm>
        </p:spPr>
        <p:txBody>
          <a:bodyPr/>
          <a:lstStyle/>
          <a:p>
            <a:r>
              <a:rPr lang="fr-BE" sz="2400" dirty="0" smtClean="0"/>
              <a:t>Do not </a:t>
            </a:r>
            <a:r>
              <a:rPr lang="fr-BE" sz="2400" dirty="0" err="1" smtClean="0"/>
              <a:t>forget</a:t>
            </a:r>
            <a:r>
              <a:rPr lang="fr-BE" sz="2400" dirty="0" smtClean="0"/>
              <a:t> to </a:t>
            </a:r>
            <a:r>
              <a:rPr lang="fr-BE" sz="2400" dirty="0" err="1" smtClean="0"/>
              <a:t>fill</a:t>
            </a:r>
            <a:r>
              <a:rPr lang="fr-BE" sz="2400" dirty="0" smtClean="0"/>
              <a:t> in the </a:t>
            </a:r>
            <a:r>
              <a:rPr lang="fr-BE" sz="2400" b="1" dirty="0" err="1" smtClean="0"/>
              <a:t>Requested</a:t>
            </a:r>
            <a:r>
              <a:rPr lang="fr-BE" sz="2400" b="1" dirty="0" smtClean="0"/>
              <a:t> EU Grant </a:t>
            </a:r>
            <a:r>
              <a:rPr lang="fr-BE" sz="2400" b="1" dirty="0" err="1" smtClean="0"/>
              <a:t>Amount</a:t>
            </a:r>
            <a:r>
              <a:rPr lang="fr-BE" sz="2400" dirty="0" smtClean="0"/>
              <a:t> and </a:t>
            </a:r>
            <a:r>
              <a:rPr lang="fr-BE" sz="2400" u="sng" dirty="0" err="1" smtClean="0"/>
              <a:t>make</a:t>
            </a:r>
            <a:r>
              <a:rPr lang="fr-BE" sz="2400" u="sng" dirty="0" smtClean="0"/>
              <a:t> sure </a:t>
            </a:r>
            <a:r>
              <a:rPr lang="fr-BE" sz="2400" u="sng" dirty="0" err="1" smtClean="0"/>
              <a:t>that</a:t>
            </a:r>
            <a:r>
              <a:rPr lang="fr-BE" sz="2400" u="sng" dirty="0" smtClean="0"/>
              <a:t> </a:t>
            </a:r>
            <a:r>
              <a:rPr lang="fr-BE" sz="2400" u="sng" dirty="0" err="1" smtClean="0"/>
              <a:t>it</a:t>
            </a:r>
            <a:r>
              <a:rPr lang="fr-BE" sz="2400" u="sng" dirty="0" smtClean="0"/>
              <a:t> corresponds to the budget in Part A</a:t>
            </a:r>
            <a:endParaRPr lang="fr-BE" u="sng" dirty="0">
              <a:sym typeface="Wingdings" panose="05000000000000000000" pitchFamily="2" charset="2"/>
            </a:endParaRPr>
          </a:p>
        </p:txBody>
      </p:sp>
      <p:sp>
        <p:nvSpPr>
          <p:cNvPr id="3" name="Title 2"/>
          <p:cNvSpPr>
            <a:spLocks noGrp="1"/>
          </p:cNvSpPr>
          <p:nvPr>
            <p:ph type="title"/>
          </p:nvPr>
        </p:nvSpPr>
        <p:spPr>
          <a:xfrm>
            <a:off x="970721" y="482860"/>
            <a:ext cx="11221279" cy="782357"/>
          </a:xfrm>
        </p:spPr>
        <p:txBody>
          <a:bodyPr/>
          <a:lstStyle/>
          <a:p>
            <a:r>
              <a:rPr lang="fr-BE" dirty="0" smtClean="0"/>
              <a:t>Common </a:t>
            </a:r>
            <a:r>
              <a:rPr lang="fr-BE" dirty="0" err="1"/>
              <a:t>errors</a:t>
            </a:r>
            <a:r>
              <a:rPr lang="fr-BE" dirty="0"/>
              <a:t> in </a:t>
            </a:r>
            <a:r>
              <a:rPr lang="fr-BE" dirty="0" err="1" smtClean="0"/>
              <a:t>estimated</a:t>
            </a:r>
            <a:r>
              <a:rPr lang="fr-BE" dirty="0" smtClean="0"/>
              <a:t> </a:t>
            </a:r>
            <a:r>
              <a:rPr lang="fr-BE" dirty="0"/>
              <a:t>budget</a:t>
            </a:r>
            <a:endParaRPr lang="en-GB" dirty="0"/>
          </a:p>
        </p:txBody>
      </p:sp>
      <p:pic>
        <p:nvPicPr>
          <p:cNvPr id="6" name="Picture 5"/>
          <p:cNvPicPr>
            <a:picLocks noChangeAspect="1"/>
          </p:cNvPicPr>
          <p:nvPr/>
        </p:nvPicPr>
        <p:blipFill>
          <a:blip r:embed="rId3"/>
          <a:stretch>
            <a:fillRect/>
          </a:stretch>
        </p:blipFill>
        <p:spPr>
          <a:xfrm>
            <a:off x="130724" y="2448170"/>
            <a:ext cx="7834039" cy="3132091"/>
          </a:xfrm>
          <a:prstGeom prst="rect">
            <a:avLst/>
          </a:prstGeom>
        </p:spPr>
      </p:pic>
      <p:pic>
        <p:nvPicPr>
          <p:cNvPr id="7" name="Picture 6"/>
          <p:cNvPicPr>
            <a:picLocks noChangeAspect="1"/>
          </p:cNvPicPr>
          <p:nvPr/>
        </p:nvPicPr>
        <p:blipFill>
          <a:blip r:embed="rId4"/>
          <a:stretch>
            <a:fillRect/>
          </a:stretch>
        </p:blipFill>
        <p:spPr>
          <a:xfrm>
            <a:off x="8053981" y="2391014"/>
            <a:ext cx="4138019" cy="3246401"/>
          </a:xfrm>
          <a:prstGeom prst="rect">
            <a:avLst/>
          </a:prstGeom>
        </p:spPr>
      </p:pic>
      <p:sp>
        <p:nvSpPr>
          <p:cNvPr id="8" name="Multiply 7"/>
          <p:cNvSpPr/>
          <p:nvPr/>
        </p:nvSpPr>
        <p:spPr>
          <a:xfrm>
            <a:off x="3633894" y="1897378"/>
            <a:ext cx="5038344" cy="4233672"/>
          </a:xfrm>
          <a:prstGeom prst="mathMultiply">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p:cNvSpPr/>
          <p:nvPr/>
        </p:nvSpPr>
        <p:spPr>
          <a:xfrm>
            <a:off x="9005073" y="2972896"/>
            <a:ext cx="2481249" cy="2082636"/>
          </a:xfrm>
          <a:prstGeom prst="smileyFace">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2"/>
          <p:cNvSpPr txBox="1">
            <a:spLocks/>
          </p:cNvSpPr>
          <p:nvPr/>
        </p:nvSpPr>
        <p:spPr>
          <a:xfrm>
            <a:off x="5862877" y="5877510"/>
            <a:ext cx="3803904" cy="875141"/>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fr-BE" sz="2800" dirty="0" err="1" smtClean="0">
                <a:solidFill>
                  <a:schemeClr val="bg1"/>
                </a:solidFill>
                <a:latin typeface="Arial"/>
              </a:rPr>
              <a:t>Amounts</a:t>
            </a:r>
            <a:r>
              <a:rPr kumimoji="0" lang="fr-BE" sz="2800" b="0" i="0" u="none" strike="noStrike" kern="1200" cap="none" spc="0" normalizeH="0" baseline="0" noProof="0" dirty="0" smtClean="0">
                <a:ln>
                  <a:noFill/>
                </a:ln>
                <a:solidFill>
                  <a:schemeClr val="bg1"/>
                </a:solidFill>
                <a:effectLst/>
                <a:uLnTx/>
                <a:uFillTx/>
                <a:latin typeface="Arial"/>
              </a:rPr>
              <a:t> in</a:t>
            </a:r>
            <a:r>
              <a:rPr kumimoji="0" lang="fr-BE" sz="2800" b="0" i="0" u="none" strike="noStrike" kern="1200" cap="none" spc="0" normalizeH="0" noProof="0" dirty="0" smtClean="0">
                <a:ln>
                  <a:noFill/>
                </a:ln>
                <a:solidFill>
                  <a:schemeClr val="bg1"/>
                </a:solidFill>
                <a:effectLst/>
                <a:uLnTx/>
                <a:uFillTx/>
                <a:latin typeface="Arial"/>
              </a:rPr>
              <a:t> Part A</a:t>
            </a:r>
            <a:endParaRPr kumimoji="0" lang="fr-BE" sz="2800" b="0" i="0" u="none" strike="noStrike" kern="1200" cap="none" spc="0" normalizeH="0" baseline="0" noProof="0" dirty="0" smtClean="0">
              <a:ln>
                <a:noFill/>
              </a:ln>
              <a:solidFill>
                <a:schemeClr val="bg1"/>
              </a:solidFill>
              <a:effectLst/>
              <a:uLnTx/>
              <a:uFillTx/>
              <a:latin typeface="Arial"/>
            </a:endParaRPr>
          </a:p>
        </p:txBody>
      </p:sp>
      <p:sp>
        <p:nvSpPr>
          <p:cNvPr id="11" name="Equal 10"/>
          <p:cNvSpPr/>
          <p:nvPr/>
        </p:nvSpPr>
        <p:spPr>
          <a:xfrm rot="9724599">
            <a:off x="9439024" y="5592644"/>
            <a:ext cx="1870463" cy="387168"/>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431965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633119"/>
            <a:ext cx="10905699" cy="4978695"/>
          </a:xfrm>
        </p:spPr>
        <p:txBody>
          <a:bodyPr/>
          <a:lstStyle/>
          <a:p>
            <a:r>
              <a:rPr lang="en-GB" sz="2800" dirty="0" smtClean="0"/>
              <a:t>Use the template!!! (goes for all </a:t>
            </a:r>
            <a:r>
              <a:rPr lang="en-GB" sz="2800" b="1" dirty="0" smtClean="0"/>
              <a:t>mandatory</a:t>
            </a:r>
            <a:r>
              <a:rPr lang="en-GB" sz="2800" dirty="0" smtClean="0"/>
              <a:t> templates)</a:t>
            </a:r>
            <a:endParaRPr lang="en-GB" sz="2800" dirty="0"/>
          </a:p>
          <a:p>
            <a:r>
              <a:rPr lang="en-GB" sz="2800" dirty="0" smtClean="0"/>
              <a:t>Do NOT put it in another format</a:t>
            </a:r>
            <a:endParaRPr lang="en-GB" sz="2800" dirty="0"/>
          </a:p>
          <a:p>
            <a:r>
              <a:rPr lang="en-GB" sz="2800" dirty="0" smtClean="0"/>
              <a:t>Do NOT add other types of documents such as CVs </a:t>
            </a:r>
          </a:p>
          <a:p>
            <a:r>
              <a:rPr lang="fr-BE" sz="2800" dirty="0" smtClean="0"/>
              <a:t>Do NOT </a:t>
            </a:r>
            <a:r>
              <a:rPr lang="fr-BE" sz="2800" dirty="0" err="1" smtClean="0"/>
              <a:t>leave</a:t>
            </a:r>
            <a:r>
              <a:rPr lang="fr-BE" sz="2800" dirty="0" smtClean="0"/>
              <a:t> </a:t>
            </a:r>
            <a:r>
              <a:rPr lang="fr-BE" sz="2800" dirty="0" err="1" smtClean="0"/>
              <a:t>mandatory</a:t>
            </a:r>
            <a:r>
              <a:rPr lang="fr-BE" sz="2800" dirty="0" smtClean="0"/>
              <a:t> sections </a:t>
            </a:r>
            <a:r>
              <a:rPr lang="fr-BE" sz="2800" dirty="0" err="1" smtClean="0"/>
              <a:t>blank</a:t>
            </a:r>
            <a:r>
              <a:rPr lang="fr-BE" sz="2800" dirty="0" smtClean="0"/>
              <a:t> (no info = 0)</a:t>
            </a:r>
          </a:p>
          <a:p>
            <a:r>
              <a:rPr lang="fr-BE" sz="2800" dirty="0" err="1" smtClean="0"/>
              <a:t>Provide</a:t>
            </a:r>
            <a:r>
              <a:rPr lang="fr-BE" sz="2800" dirty="0" smtClean="0"/>
              <a:t> information in the </a:t>
            </a:r>
            <a:r>
              <a:rPr lang="fr-BE" sz="2800" u="sng" dirty="0" smtClean="0"/>
              <a:t>correct</a:t>
            </a:r>
            <a:r>
              <a:rPr lang="fr-BE" sz="2800" dirty="0" smtClean="0"/>
              <a:t> section</a:t>
            </a:r>
          </a:p>
          <a:p>
            <a:r>
              <a:rPr lang="fr-BE" sz="2800" dirty="0" err="1" smtClean="0"/>
              <a:t>Ensure</a:t>
            </a:r>
            <a:r>
              <a:rPr lang="fr-BE" sz="2800" dirty="0" smtClean="0"/>
              <a:t> </a:t>
            </a:r>
            <a:r>
              <a:rPr lang="fr-BE" sz="2800" dirty="0" err="1" smtClean="0"/>
              <a:t>that</a:t>
            </a:r>
            <a:r>
              <a:rPr lang="fr-BE" sz="2800" dirty="0" smtClean="0"/>
              <a:t> the info </a:t>
            </a:r>
            <a:r>
              <a:rPr lang="fr-BE" sz="2800" dirty="0" err="1" smtClean="0"/>
              <a:t>is</a:t>
            </a:r>
            <a:r>
              <a:rPr lang="fr-BE" sz="2800" dirty="0" smtClean="0"/>
              <a:t> </a:t>
            </a:r>
            <a:r>
              <a:rPr lang="fr-BE" sz="2800" u="sng" dirty="0" err="1" smtClean="0"/>
              <a:t>coherent</a:t>
            </a:r>
            <a:r>
              <a:rPr lang="fr-BE" sz="2800" dirty="0" smtClean="0"/>
              <a:t> </a:t>
            </a:r>
            <a:r>
              <a:rPr lang="fr-BE" sz="2800" dirty="0" err="1" smtClean="0"/>
              <a:t>with</a:t>
            </a:r>
            <a:r>
              <a:rPr lang="fr-BE" sz="2800" dirty="0" smtClean="0"/>
              <a:t> the </a:t>
            </a:r>
            <a:r>
              <a:rPr lang="fr-BE" sz="2800" dirty="0" err="1" smtClean="0"/>
              <a:t>rest</a:t>
            </a:r>
            <a:r>
              <a:rPr lang="fr-BE" sz="2800" dirty="0" smtClean="0"/>
              <a:t> of the documents in the application</a:t>
            </a:r>
            <a:endParaRPr lang="en-GB" sz="2800" dirty="0" smtClean="0"/>
          </a:p>
          <a:p>
            <a:r>
              <a:rPr lang="fr-BE" sz="2800" dirty="0" err="1" smtClean="0"/>
              <a:t>Ensure</a:t>
            </a:r>
            <a:r>
              <a:rPr lang="fr-BE" sz="2800" dirty="0" smtClean="0"/>
              <a:t> </a:t>
            </a:r>
            <a:r>
              <a:rPr lang="fr-BE" sz="2800" dirty="0" err="1" smtClean="0"/>
              <a:t>that</a:t>
            </a:r>
            <a:r>
              <a:rPr lang="fr-BE" sz="2800" dirty="0" smtClean="0"/>
              <a:t> </a:t>
            </a:r>
            <a:r>
              <a:rPr lang="fr-BE" sz="2800" dirty="0" err="1" smtClean="0"/>
              <a:t>it</a:t>
            </a:r>
            <a:r>
              <a:rPr lang="fr-BE" sz="2800" dirty="0" smtClean="0"/>
              <a:t> </a:t>
            </a:r>
            <a:r>
              <a:rPr lang="fr-BE" sz="2800" dirty="0" err="1" smtClean="0"/>
              <a:t>is</a:t>
            </a:r>
            <a:r>
              <a:rPr lang="fr-BE" sz="2800" dirty="0" smtClean="0"/>
              <a:t> </a:t>
            </a:r>
            <a:r>
              <a:rPr lang="fr-BE" sz="2800" u="sng" dirty="0" err="1" smtClean="0"/>
              <a:t>readable</a:t>
            </a:r>
            <a:endParaRPr lang="en-GB" sz="2800" u="sng" dirty="0"/>
          </a:p>
        </p:txBody>
      </p:sp>
      <p:sp>
        <p:nvSpPr>
          <p:cNvPr id="3" name="Title 2"/>
          <p:cNvSpPr>
            <a:spLocks noGrp="1"/>
          </p:cNvSpPr>
          <p:nvPr>
            <p:ph type="title"/>
          </p:nvPr>
        </p:nvSpPr>
        <p:spPr/>
        <p:txBody>
          <a:bodyPr/>
          <a:lstStyle/>
          <a:p>
            <a:r>
              <a:rPr lang="en-GB" dirty="0" smtClean="0"/>
              <a:t>Common </a:t>
            </a:r>
            <a:r>
              <a:rPr lang="en-GB" dirty="0"/>
              <a:t>errors in Part B</a:t>
            </a:r>
          </a:p>
        </p:txBody>
      </p:sp>
    </p:spTree>
    <p:extLst>
      <p:ext uri="{BB962C8B-B14F-4D97-AF65-F5344CB8AC3E}">
        <p14:creationId xmlns:p14="http://schemas.microsoft.com/office/powerpoint/2010/main" val="40380925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633120"/>
            <a:ext cx="10905699" cy="3881904"/>
          </a:xfrm>
        </p:spPr>
        <p:txBody>
          <a:bodyPr/>
          <a:lstStyle/>
          <a:p>
            <a:pPr>
              <a:spcBef>
                <a:spcPts val="600"/>
              </a:spcBef>
              <a:spcAft>
                <a:spcPts val="600"/>
              </a:spcAft>
            </a:pPr>
            <a:r>
              <a:rPr lang="en-GB" sz="2800" dirty="0" smtClean="0"/>
              <a:t>First encode all the applicant </a:t>
            </a:r>
            <a:r>
              <a:rPr lang="en-GB" sz="2800" b="1" dirty="0" smtClean="0"/>
              <a:t>companies</a:t>
            </a:r>
            <a:r>
              <a:rPr lang="en-GB" sz="2800" dirty="0" smtClean="0"/>
              <a:t> (i.e. not natural persons) in the ‘Instructions’ sheet, also affiliated entities (must respect eligibility conditions!)</a:t>
            </a:r>
            <a:endParaRPr lang="en-GB" sz="2800" dirty="0"/>
          </a:p>
          <a:p>
            <a:pPr>
              <a:spcBef>
                <a:spcPts val="600"/>
              </a:spcBef>
              <a:spcAft>
                <a:spcPts val="600"/>
              </a:spcAft>
            </a:pPr>
            <a:r>
              <a:rPr lang="en-GB" sz="2800" dirty="0" smtClean="0"/>
              <a:t>Encode the entire shareholding of the different companies and make sure that it is coherent! </a:t>
            </a:r>
          </a:p>
          <a:p>
            <a:pPr lvl="1">
              <a:spcBef>
                <a:spcPts val="600"/>
              </a:spcBef>
              <a:spcAft>
                <a:spcPts val="600"/>
              </a:spcAft>
            </a:pPr>
            <a:r>
              <a:rPr lang="fr-BE" sz="2400" dirty="0" smtClean="0"/>
              <a:t>If the </a:t>
            </a:r>
            <a:r>
              <a:rPr lang="fr-BE" sz="2400" dirty="0" err="1" smtClean="0"/>
              <a:t>shareholder</a:t>
            </a:r>
            <a:r>
              <a:rPr lang="fr-BE" sz="2400" dirty="0" smtClean="0"/>
              <a:t> </a:t>
            </a:r>
            <a:r>
              <a:rPr lang="fr-BE" sz="2400" dirty="0" err="1" smtClean="0"/>
              <a:t>is</a:t>
            </a:r>
            <a:r>
              <a:rPr lang="fr-BE" sz="2400" dirty="0" smtClean="0"/>
              <a:t> a </a:t>
            </a:r>
            <a:r>
              <a:rPr lang="fr-BE" sz="2400" b="1" dirty="0" err="1" smtClean="0"/>
              <a:t>company</a:t>
            </a:r>
            <a:r>
              <a:rPr lang="fr-BE" sz="2400" dirty="0" smtClean="0"/>
              <a:t> </a:t>
            </a:r>
            <a:r>
              <a:rPr lang="fr-BE" sz="2400" dirty="0" smtClean="0">
                <a:sym typeface="Wingdings" panose="05000000000000000000" pitchFamily="2" charset="2"/>
              </a:rPr>
              <a:t> </a:t>
            </a:r>
            <a:r>
              <a:rPr lang="fr-BE" sz="2400" dirty="0" err="1" smtClean="0">
                <a:sym typeface="Wingdings" panose="05000000000000000000" pitchFamily="2" charset="2"/>
              </a:rPr>
              <a:t>Legal</a:t>
            </a:r>
            <a:r>
              <a:rPr lang="fr-BE" sz="2400" dirty="0" smtClean="0">
                <a:sym typeface="Wingdings" panose="05000000000000000000" pitchFamily="2" charset="2"/>
              </a:rPr>
              <a:t> </a:t>
            </a:r>
            <a:r>
              <a:rPr lang="fr-BE" sz="2400" dirty="0" err="1" smtClean="0">
                <a:sym typeface="Wingdings" panose="05000000000000000000" pitchFamily="2" charset="2"/>
              </a:rPr>
              <a:t>person</a:t>
            </a:r>
            <a:endParaRPr lang="fr-BE" sz="2400" dirty="0" smtClean="0">
              <a:sym typeface="Wingdings" panose="05000000000000000000" pitchFamily="2" charset="2"/>
            </a:endParaRPr>
          </a:p>
          <a:p>
            <a:pPr lvl="1">
              <a:spcBef>
                <a:spcPts val="600"/>
              </a:spcBef>
              <a:spcAft>
                <a:spcPts val="600"/>
              </a:spcAft>
            </a:pPr>
            <a:r>
              <a:rPr lang="fr-BE" sz="2400" dirty="0" smtClean="0">
                <a:sym typeface="Wingdings" panose="05000000000000000000" pitchFamily="2" charset="2"/>
              </a:rPr>
              <a:t>If the </a:t>
            </a:r>
            <a:r>
              <a:rPr lang="fr-BE" sz="2400" dirty="0" err="1" smtClean="0">
                <a:sym typeface="Wingdings" panose="05000000000000000000" pitchFamily="2" charset="2"/>
              </a:rPr>
              <a:t>shareholder</a:t>
            </a:r>
            <a:r>
              <a:rPr lang="fr-BE" sz="2400" dirty="0" smtClean="0">
                <a:sym typeface="Wingdings" panose="05000000000000000000" pitchFamily="2" charset="2"/>
              </a:rPr>
              <a:t> </a:t>
            </a:r>
            <a:r>
              <a:rPr lang="fr-BE" sz="2400" dirty="0" err="1" smtClean="0">
                <a:sym typeface="Wingdings" panose="05000000000000000000" pitchFamily="2" charset="2"/>
              </a:rPr>
              <a:t>is</a:t>
            </a:r>
            <a:r>
              <a:rPr lang="fr-BE" sz="2400" dirty="0" smtClean="0">
                <a:sym typeface="Wingdings" panose="05000000000000000000" pitchFamily="2" charset="2"/>
              </a:rPr>
              <a:t> an </a:t>
            </a:r>
            <a:r>
              <a:rPr lang="fr-BE" sz="2400" b="1" dirty="0" err="1" smtClean="0">
                <a:sym typeface="Wingdings" panose="05000000000000000000" pitchFamily="2" charset="2"/>
              </a:rPr>
              <a:t>individual</a:t>
            </a:r>
            <a:r>
              <a:rPr lang="fr-BE" sz="2400" b="1" dirty="0" smtClean="0">
                <a:sym typeface="Wingdings" panose="05000000000000000000" pitchFamily="2" charset="2"/>
              </a:rPr>
              <a:t> </a:t>
            </a:r>
            <a:r>
              <a:rPr lang="fr-BE" sz="2400" dirty="0" smtClean="0">
                <a:sym typeface="Wingdings" panose="05000000000000000000" pitchFamily="2" charset="2"/>
              </a:rPr>
              <a:t></a:t>
            </a:r>
            <a:r>
              <a:rPr lang="fr-BE" sz="2400" b="1" dirty="0" smtClean="0">
                <a:sym typeface="Wingdings" panose="05000000000000000000" pitchFamily="2" charset="2"/>
              </a:rPr>
              <a:t> </a:t>
            </a:r>
            <a:r>
              <a:rPr lang="fr-BE" sz="2400" dirty="0" smtClean="0">
                <a:sym typeface="Wingdings" panose="05000000000000000000" pitchFamily="2" charset="2"/>
              </a:rPr>
              <a:t>Physical </a:t>
            </a:r>
            <a:r>
              <a:rPr lang="fr-BE" sz="2400" dirty="0" err="1" smtClean="0">
                <a:sym typeface="Wingdings" panose="05000000000000000000" pitchFamily="2" charset="2"/>
              </a:rPr>
              <a:t>person</a:t>
            </a:r>
            <a:endParaRPr lang="en-GB" sz="2400" dirty="0" smtClean="0"/>
          </a:p>
          <a:p>
            <a:pPr>
              <a:spcBef>
                <a:spcPts val="600"/>
              </a:spcBef>
              <a:spcAft>
                <a:spcPts val="600"/>
              </a:spcAft>
            </a:pPr>
            <a:r>
              <a:rPr lang="fr-BE" sz="2800" dirty="0" smtClean="0"/>
              <a:t>Do not </a:t>
            </a:r>
            <a:r>
              <a:rPr lang="fr-BE" sz="2800" dirty="0" err="1" smtClean="0"/>
              <a:t>forget</a:t>
            </a:r>
            <a:r>
              <a:rPr lang="fr-BE" sz="2800" dirty="0" smtClean="0"/>
              <a:t> to encode the </a:t>
            </a:r>
            <a:r>
              <a:rPr lang="fr-BE" sz="2800" dirty="0" err="1" smtClean="0"/>
              <a:t>nationality</a:t>
            </a:r>
            <a:r>
              <a:rPr lang="fr-BE" sz="2800" dirty="0" smtClean="0"/>
              <a:t>, i.e. </a:t>
            </a:r>
            <a:r>
              <a:rPr lang="fr-BE" sz="2800" dirty="0" err="1" smtClean="0"/>
              <a:t>either</a:t>
            </a:r>
            <a:r>
              <a:rPr lang="fr-BE" sz="2800" dirty="0" smtClean="0"/>
              <a:t> country </a:t>
            </a:r>
            <a:r>
              <a:rPr lang="fr-BE" sz="2800" dirty="0" err="1" smtClean="0"/>
              <a:t>where</a:t>
            </a:r>
            <a:r>
              <a:rPr lang="fr-BE" sz="2800" dirty="0" smtClean="0"/>
              <a:t> the </a:t>
            </a:r>
            <a:r>
              <a:rPr lang="fr-BE" sz="2800" dirty="0" err="1" smtClean="0"/>
              <a:t>company</a:t>
            </a:r>
            <a:r>
              <a:rPr lang="fr-BE" sz="2800" dirty="0" smtClean="0"/>
              <a:t> </a:t>
            </a:r>
            <a:r>
              <a:rPr lang="fr-BE" sz="2800" dirty="0" err="1" smtClean="0"/>
              <a:t>is</a:t>
            </a:r>
            <a:r>
              <a:rPr lang="fr-BE" sz="2800" dirty="0" smtClean="0"/>
              <a:t> </a:t>
            </a:r>
            <a:r>
              <a:rPr lang="fr-BE" sz="2800" dirty="0" err="1" smtClean="0"/>
              <a:t>registered</a:t>
            </a:r>
            <a:r>
              <a:rPr lang="fr-BE" sz="2800" dirty="0" smtClean="0"/>
              <a:t> or </a:t>
            </a:r>
            <a:r>
              <a:rPr lang="fr-BE" sz="2800" dirty="0" err="1" smtClean="0"/>
              <a:t>nationality</a:t>
            </a:r>
            <a:r>
              <a:rPr lang="fr-BE" sz="2800" dirty="0" smtClean="0"/>
              <a:t> of the </a:t>
            </a:r>
            <a:r>
              <a:rPr lang="fr-BE" sz="2800" dirty="0" err="1" smtClean="0"/>
              <a:t>physical</a:t>
            </a:r>
            <a:r>
              <a:rPr lang="fr-BE" sz="2800" dirty="0" smtClean="0"/>
              <a:t> </a:t>
            </a:r>
            <a:r>
              <a:rPr lang="fr-BE" sz="2800" dirty="0" err="1" smtClean="0"/>
              <a:t>person</a:t>
            </a:r>
            <a:endParaRPr lang="en-GB" sz="2800" dirty="0"/>
          </a:p>
        </p:txBody>
      </p:sp>
      <p:sp>
        <p:nvSpPr>
          <p:cNvPr id="3" name="Title 2"/>
          <p:cNvSpPr>
            <a:spLocks noGrp="1"/>
          </p:cNvSpPr>
          <p:nvPr>
            <p:ph type="title"/>
          </p:nvPr>
        </p:nvSpPr>
        <p:spPr/>
        <p:txBody>
          <a:bodyPr/>
          <a:lstStyle/>
          <a:p>
            <a:r>
              <a:rPr lang="en-GB" dirty="0" smtClean="0"/>
              <a:t>Common </a:t>
            </a:r>
            <a:r>
              <a:rPr lang="en-GB" dirty="0"/>
              <a:t>errors in info on shareholding</a:t>
            </a:r>
          </a:p>
        </p:txBody>
      </p:sp>
    </p:spTree>
    <p:extLst>
      <p:ext uri="{BB962C8B-B14F-4D97-AF65-F5344CB8AC3E}">
        <p14:creationId xmlns:p14="http://schemas.microsoft.com/office/powerpoint/2010/main" val="17299683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393910"/>
            <a:ext cx="10905699" cy="4121114"/>
          </a:xfrm>
        </p:spPr>
        <p:txBody>
          <a:bodyPr/>
          <a:lstStyle/>
          <a:p>
            <a:pPr>
              <a:spcBef>
                <a:spcPts val="600"/>
              </a:spcBef>
              <a:spcAft>
                <a:spcPts val="600"/>
              </a:spcAft>
            </a:pPr>
            <a:r>
              <a:rPr lang="en-GB" sz="2800" dirty="0" smtClean="0"/>
              <a:t>Main activity: </a:t>
            </a:r>
            <a:r>
              <a:rPr lang="en-GB" sz="2800" b="1" dirty="0" smtClean="0"/>
              <a:t>only</a:t>
            </a:r>
            <a:r>
              <a:rPr lang="en-GB" sz="2800" dirty="0" smtClean="0"/>
              <a:t> to be filled in for legal persons, i.e. companies!</a:t>
            </a:r>
            <a:endParaRPr lang="en-GB" sz="2800" dirty="0"/>
          </a:p>
          <a:p>
            <a:pPr>
              <a:spcBef>
                <a:spcPts val="600"/>
              </a:spcBef>
              <a:spcAft>
                <a:spcPts val="600"/>
              </a:spcAft>
            </a:pPr>
            <a:r>
              <a:rPr lang="fr-BE" sz="2800" dirty="0" smtClean="0"/>
              <a:t>If the </a:t>
            </a:r>
            <a:r>
              <a:rPr lang="fr-BE" sz="2800" dirty="0" err="1" smtClean="0"/>
              <a:t>shareholder</a:t>
            </a:r>
            <a:r>
              <a:rPr lang="fr-BE" sz="2800" dirty="0" smtClean="0"/>
              <a:t> </a:t>
            </a:r>
            <a:r>
              <a:rPr lang="fr-BE" sz="2800" dirty="0" err="1" smtClean="0"/>
              <a:t>is</a:t>
            </a:r>
            <a:r>
              <a:rPr lang="fr-BE" sz="2800" dirty="0" smtClean="0"/>
              <a:t> a </a:t>
            </a:r>
            <a:r>
              <a:rPr lang="fr-BE" sz="2800" dirty="0" err="1" smtClean="0"/>
              <a:t>legal</a:t>
            </a:r>
            <a:r>
              <a:rPr lang="fr-BE" sz="2800" dirty="0" smtClean="0"/>
              <a:t> </a:t>
            </a:r>
            <a:r>
              <a:rPr lang="fr-BE" sz="2800" dirty="0" err="1" smtClean="0"/>
              <a:t>person</a:t>
            </a:r>
            <a:r>
              <a:rPr lang="fr-BE" sz="2800" dirty="0" smtClean="0"/>
              <a:t>, </a:t>
            </a:r>
            <a:r>
              <a:rPr lang="fr-BE" sz="2800" dirty="0" err="1" smtClean="0"/>
              <a:t>provide</a:t>
            </a:r>
            <a:r>
              <a:rPr lang="fr-BE" sz="2800" dirty="0" smtClean="0"/>
              <a:t> the </a:t>
            </a:r>
            <a:r>
              <a:rPr lang="fr-BE" sz="2800" b="1" dirty="0" smtClean="0"/>
              <a:t>full </a:t>
            </a:r>
            <a:r>
              <a:rPr lang="fr-BE" sz="2800" b="1" dirty="0" err="1" smtClean="0"/>
              <a:t>chain</a:t>
            </a:r>
            <a:r>
              <a:rPr lang="fr-BE" sz="2800" dirty="0" smtClean="0"/>
              <a:t> of </a:t>
            </a:r>
            <a:r>
              <a:rPr lang="fr-BE" sz="2800" dirty="0" err="1" smtClean="0"/>
              <a:t>shareholding</a:t>
            </a:r>
            <a:r>
              <a:rPr lang="fr-BE" sz="2800" dirty="0" smtClean="0"/>
              <a:t> as </a:t>
            </a:r>
            <a:r>
              <a:rPr lang="fr-BE" sz="2800" dirty="0" err="1" smtClean="0"/>
              <a:t>requested</a:t>
            </a:r>
            <a:r>
              <a:rPr lang="fr-BE" sz="2800" dirty="0" smtClean="0"/>
              <a:t>, </a:t>
            </a:r>
            <a:r>
              <a:rPr lang="fr-BE" sz="2800" dirty="0" err="1" smtClean="0"/>
              <a:t>with</a:t>
            </a:r>
            <a:r>
              <a:rPr lang="fr-BE" sz="2800" dirty="0" smtClean="0"/>
              <a:t> </a:t>
            </a:r>
            <a:r>
              <a:rPr lang="fr-BE" sz="2800" b="1" dirty="0" smtClean="0"/>
              <a:t>all the </a:t>
            </a:r>
            <a:r>
              <a:rPr lang="fr-BE" sz="2800" b="1" dirty="0" err="1" smtClean="0"/>
              <a:t>necessary</a:t>
            </a:r>
            <a:r>
              <a:rPr lang="fr-BE" sz="2800" b="1" dirty="0" smtClean="0"/>
              <a:t> </a:t>
            </a:r>
            <a:r>
              <a:rPr lang="fr-BE" sz="2800" b="1" dirty="0" err="1" smtClean="0"/>
              <a:t>elements</a:t>
            </a:r>
            <a:r>
              <a:rPr lang="fr-BE" sz="2800" dirty="0" smtClean="0"/>
              <a:t> (</a:t>
            </a:r>
            <a:r>
              <a:rPr lang="fr-BE" sz="2800" dirty="0" err="1" smtClean="0"/>
              <a:t>nationality</a:t>
            </a:r>
            <a:r>
              <a:rPr lang="fr-BE" sz="2800" dirty="0" smtClean="0"/>
              <a:t>!), </a:t>
            </a:r>
            <a:r>
              <a:rPr lang="fr-BE" sz="2800" dirty="0" err="1" smtClean="0"/>
              <a:t>until</a:t>
            </a:r>
            <a:r>
              <a:rPr lang="fr-BE" sz="2800" dirty="0" smtClean="0"/>
              <a:t> the </a:t>
            </a:r>
            <a:r>
              <a:rPr lang="fr-BE" sz="2800" dirty="0" err="1" smtClean="0"/>
              <a:t>level</a:t>
            </a:r>
            <a:r>
              <a:rPr lang="fr-BE" sz="2800" dirty="0" smtClean="0"/>
              <a:t> of </a:t>
            </a:r>
            <a:r>
              <a:rPr lang="fr-BE" sz="2800" dirty="0" err="1" smtClean="0"/>
              <a:t>physical</a:t>
            </a:r>
            <a:r>
              <a:rPr lang="fr-BE" sz="2800" dirty="0" smtClean="0"/>
              <a:t> </a:t>
            </a:r>
            <a:r>
              <a:rPr lang="fr-BE" sz="2800" dirty="0" err="1" smtClean="0"/>
              <a:t>persons</a:t>
            </a:r>
            <a:r>
              <a:rPr lang="fr-BE" sz="2800" dirty="0" smtClean="0"/>
              <a:t> (or stock </a:t>
            </a:r>
            <a:r>
              <a:rPr lang="fr-BE" sz="2800" dirty="0" err="1" smtClean="0"/>
              <a:t>market</a:t>
            </a:r>
            <a:r>
              <a:rPr lang="fr-BE" sz="2800" dirty="0" smtClean="0"/>
              <a:t>) </a:t>
            </a:r>
            <a:r>
              <a:rPr lang="fr-BE" sz="2800" dirty="0" err="1" smtClean="0"/>
              <a:t>is</a:t>
            </a:r>
            <a:r>
              <a:rPr lang="fr-BE" sz="2800" dirty="0" smtClean="0"/>
              <a:t> </a:t>
            </a:r>
            <a:r>
              <a:rPr lang="fr-BE" sz="2800" dirty="0" err="1" smtClean="0"/>
              <a:t>reached</a:t>
            </a:r>
            <a:r>
              <a:rPr lang="fr-BE" sz="2800" dirty="0" smtClean="0"/>
              <a:t> </a:t>
            </a:r>
            <a:endParaRPr lang="en-GB" sz="2800" dirty="0"/>
          </a:p>
        </p:txBody>
      </p:sp>
      <p:sp>
        <p:nvSpPr>
          <p:cNvPr id="3" name="Title 2"/>
          <p:cNvSpPr>
            <a:spLocks noGrp="1"/>
          </p:cNvSpPr>
          <p:nvPr>
            <p:ph type="title"/>
          </p:nvPr>
        </p:nvSpPr>
        <p:spPr/>
        <p:txBody>
          <a:bodyPr/>
          <a:lstStyle/>
          <a:p>
            <a:r>
              <a:rPr lang="en-GB" dirty="0" smtClean="0"/>
              <a:t>Common </a:t>
            </a:r>
            <a:r>
              <a:rPr lang="en-GB" dirty="0"/>
              <a:t>errors in info on shareholding</a:t>
            </a:r>
          </a:p>
        </p:txBody>
      </p:sp>
      <p:pic>
        <p:nvPicPr>
          <p:cNvPr id="4" name="Picture 3"/>
          <p:cNvPicPr>
            <a:picLocks noChangeAspect="1"/>
          </p:cNvPicPr>
          <p:nvPr/>
        </p:nvPicPr>
        <p:blipFill>
          <a:blip r:embed="rId3"/>
          <a:stretch>
            <a:fillRect/>
          </a:stretch>
        </p:blipFill>
        <p:spPr>
          <a:xfrm>
            <a:off x="1052380" y="3758357"/>
            <a:ext cx="10433942" cy="1451867"/>
          </a:xfrm>
          <a:prstGeom prst="rect">
            <a:avLst/>
          </a:prstGeom>
        </p:spPr>
      </p:pic>
      <p:sp>
        <p:nvSpPr>
          <p:cNvPr id="6" name="Title 2"/>
          <p:cNvSpPr txBox="1">
            <a:spLocks/>
          </p:cNvSpPr>
          <p:nvPr/>
        </p:nvSpPr>
        <p:spPr>
          <a:xfrm>
            <a:off x="619432" y="5210224"/>
            <a:ext cx="9222658" cy="1400203"/>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rgbClr val="FFFFFF"/>
                </a:solidFill>
                <a:effectLst/>
                <a:uLnTx/>
                <a:uFillTx/>
                <a:latin typeface="Arial"/>
                <a:ea typeface="+mj-ea"/>
                <a:cs typeface="+mj-cs"/>
              </a:rPr>
              <a:t>MAIN source</a:t>
            </a:r>
            <a:r>
              <a:rPr kumimoji="0" lang="fr-BE" sz="3200" b="0" i="0" u="none" strike="noStrike" kern="1200" cap="none" spc="0" normalizeH="0" noProof="0" dirty="0" smtClean="0">
                <a:ln>
                  <a:noFill/>
                </a:ln>
                <a:solidFill>
                  <a:srgbClr val="FFFFFF"/>
                </a:solidFill>
                <a:effectLst/>
                <a:uLnTx/>
                <a:uFillTx/>
                <a:latin typeface="Arial"/>
                <a:ea typeface="+mj-ea"/>
                <a:cs typeface="+mj-cs"/>
              </a:rPr>
              <a:t> of </a:t>
            </a:r>
            <a:r>
              <a:rPr kumimoji="0" lang="fr-BE" sz="3200" b="0" i="0" u="none" strike="noStrike" kern="1200" cap="none" spc="0" normalizeH="0" noProof="0" dirty="0" err="1" smtClean="0">
                <a:ln>
                  <a:noFill/>
                </a:ln>
                <a:solidFill>
                  <a:srgbClr val="FFFFFF"/>
                </a:solidFill>
                <a:effectLst/>
                <a:uLnTx/>
                <a:uFillTx/>
                <a:latin typeface="Arial"/>
                <a:ea typeface="+mj-ea"/>
                <a:cs typeface="+mj-cs"/>
              </a:rPr>
              <a:t>requests</a:t>
            </a:r>
            <a:r>
              <a:rPr kumimoji="0" lang="fr-BE" sz="3200" b="0" i="0" u="none" strike="noStrike" kern="1200" cap="none" spc="0" normalizeH="0" noProof="0" dirty="0" smtClean="0">
                <a:ln>
                  <a:noFill/>
                </a:ln>
                <a:solidFill>
                  <a:srgbClr val="FFFFFF"/>
                </a:solidFill>
                <a:effectLst/>
                <a:uLnTx/>
                <a:uFillTx/>
                <a:latin typeface="Arial"/>
                <a:ea typeface="+mj-ea"/>
                <a:cs typeface="+mj-cs"/>
              </a:rPr>
              <a:t> for </a:t>
            </a:r>
            <a:r>
              <a:rPr kumimoji="0" lang="fr-BE" sz="3200" b="0" i="0" u="none" strike="noStrike" kern="1200" cap="none" spc="0" normalizeH="0" noProof="0" dirty="0" err="1" smtClean="0">
                <a:ln>
                  <a:noFill/>
                </a:ln>
                <a:solidFill>
                  <a:srgbClr val="FFFFFF"/>
                </a:solidFill>
                <a:effectLst/>
                <a:uLnTx/>
                <a:uFillTx/>
                <a:latin typeface="Arial"/>
                <a:ea typeface="+mj-ea"/>
                <a:cs typeface="+mj-cs"/>
              </a:rPr>
              <a:t>additional</a:t>
            </a:r>
            <a:r>
              <a:rPr kumimoji="0" lang="fr-BE" sz="3200" b="0" i="0" u="none" strike="noStrike" kern="1200" cap="none" spc="0" normalizeH="0" noProof="0" dirty="0" smtClean="0">
                <a:ln>
                  <a:noFill/>
                </a:ln>
                <a:solidFill>
                  <a:srgbClr val="FFFFFF"/>
                </a:solidFill>
                <a:effectLst/>
                <a:uLnTx/>
                <a:uFillTx/>
                <a:latin typeface="Arial"/>
                <a:ea typeface="+mj-ea"/>
                <a:cs typeface="+mj-cs"/>
              </a:rPr>
              <a:t> information</a:t>
            </a:r>
          </a:p>
          <a:p>
            <a:pPr marL="0" marR="0" lvl="0" indent="0" algn="ctr" defTabSz="914400" rtl="0" eaLnBrk="1" fontAlgn="auto" latinLnBrk="0" hangingPunct="1">
              <a:lnSpc>
                <a:spcPct val="90000"/>
              </a:lnSpc>
              <a:spcBef>
                <a:spcPct val="0"/>
              </a:spcBef>
              <a:spcAft>
                <a:spcPts val="1200"/>
              </a:spcAft>
              <a:buClrTx/>
              <a:buSzTx/>
              <a:buFontTx/>
              <a:buNone/>
              <a:tabLst/>
              <a:defRPr/>
            </a:pPr>
            <a:r>
              <a:rPr lang="fr-BE" sz="3200" baseline="0" dirty="0" err="1" smtClean="0">
                <a:solidFill>
                  <a:srgbClr val="FFC000"/>
                </a:solidFill>
                <a:latin typeface="Arial"/>
              </a:rPr>
              <a:t>Enormous</a:t>
            </a:r>
            <a:r>
              <a:rPr lang="fr-BE" sz="3200" baseline="0" dirty="0" smtClean="0">
                <a:solidFill>
                  <a:srgbClr val="FFFFFF"/>
                </a:solidFill>
                <a:latin typeface="Arial"/>
              </a:rPr>
              <a:t> </a:t>
            </a:r>
            <a:r>
              <a:rPr lang="fr-BE" sz="3200" baseline="0" dirty="0" err="1" smtClean="0">
                <a:solidFill>
                  <a:srgbClr val="FFFFFF"/>
                </a:solidFill>
                <a:latin typeface="Arial"/>
              </a:rPr>
              <a:t>workload</a:t>
            </a:r>
            <a:r>
              <a:rPr lang="fr-BE" sz="3200" baseline="0" dirty="0" smtClean="0">
                <a:solidFill>
                  <a:srgbClr val="FFFFFF"/>
                </a:solidFill>
                <a:latin typeface="Arial"/>
              </a:rPr>
              <a:t> </a:t>
            </a:r>
            <a:r>
              <a:rPr lang="fr-BE" sz="3200" baseline="0" dirty="0" err="1" smtClean="0">
                <a:solidFill>
                  <a:srgbClr val="FFFFFF"/>
                </a:solidFill>
                <a:latin typeface="Arial"/>
              </a:rPr>
              <a:t>which</a:t>
            </a:r>
            <a:r>
              <a:rPr lang="fr-BE" sz="3200" baseline="0" dirty="0" smtClean="0">
                <a:solidFill>
                  <a:srgbClr val="FFFFFF"/>
                </a:solidFill>
                <a:latin typeface="Arial"/>
              </a:rPr>
              <a:t> </a:t>
            </a:r>
            <a:r>
              <a:rPr lang="fr-BE" sz="3200" baseline="0" dirty="0" err="1" smtClean="0">
                <a:solidFill>
                  <a:srgbClr val="FFFFFF"/>
                </a:solidFill>
                <a:latin typeface="Arial"/>
              </a:rPr>
              <a:t>is</a:t>
            </a:r>
            <a:r>
              <a:rPr lang="fr-BE" sz="3200" baseline="0" dirty="0" smtClean="0">
                <a:solidFill>
                  <a:srgbClr val="FFFFFF"/>
                </a:solidFill>
                <a:latin typeface="Arial"/>
              </a:rPr>
              <a:t> </a:t>
            </a:r>
            <a:r>
              <a:rPr lang="fr-BE" sz="3200" baseline="0" dirty="0" err="1" smtClean="0">
                <a:solidFill>
                  <a:srgbClr val="FFFFFF"/>
                </a:solidFill>
                <a:latin typeface="Arial"/>
              </a:rPr>
              <a:t>easily</a:t>
            </a:r>
            <a:r>
              <a:rPr lang="fr-BE" sz="3200" baseline="0" dirty="0" smtClean="0">
                <a:solidFill>
                  <a:srgbClr val="FFFFFF"/>
                </a:solidFill>
                <a:latin typeface="Arial"/>
              </a:rPr>
              <a:t> </a:t>
            </a:r>
            <a:r>
              <a:rPr lang="fr-BE" sz="3200" baseline="0" dirty="0" err="1" smtClean="0">
                <a:solidFill>
                  <a:srgbClr val="FFFFFF"/>
                </a:solidFill>
                <a:latin typeface="Arial"/>
              </a:rPr>
              <a:t>avoidable</a:t>
            </a:r>
            <a:endParaRPr kumimoji="0" lang="en-GB" sz="32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3536362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393910"/>
            <a:ext cx="10905699" cy="4121114"/>
          </a:xfrm>
        </p:spPr>
        <p:txBody>
          <a:bodyPr/>
          <a:lstStyle/>
          <a:p>
            <a:pPr>
              <a:spcBef>
                <a:spcPts val="600"/>
              </a:spcBef>
              <a:spcAft>
                <a:spcPts val="600"/>
              </a:spcAft>
            </a:pPr>
            <a:endParaRPr lang="en-GB" sz="2800" dirty="0"/>
          </a:p>
        </p:txBody>
      </p:sp>
      <p:sp>
        <p:nvSpPr>
          <p:cNvPr id="3" name="Title 2"/>
          <p:cNvSpPr>
            <a:spLocks noGrp="1"/>
          </p:cNvSpPr>
          <p:nvPr>
            <p:ph type="title"/>
          </p:nvPr>
        </p:nvSpPr>
        <p:spPr>
          <a:xfrm>
            <a:off x="970721" y="482860"/>
            <a:ext cx="10905699" cy="782357"/>
          </a:xfrm>
        </p:spPr>
        <p:txBody>
          <a:bodyPr/>
          <a:lstStyle/>
          <a:p>
            <a:r>
              <a:rPr lang="en-GB" dirty="0"/>
              <a:t>Frequent errors in Production Financing Structure</a:t>
            </a:r>
          </a:p>
        </p:txBody>
      </p:sp>
      <p:sp>
        <p:nvSpPr>
          <p:cNvPr id="6" name="Title 2"/>
          <p:cNvSpPr txBox="1">
            <a:spLocks/>
          </p:cNvSpPr>
          <p:nvPr/>
        </p:nvSpPr>
        <p:spPr>
          <a:xfrm>
            <a:off x="345989" y="1265217"/>
            <a:ext cx="11627708" cy="4900805"/>
          </a:xfrm>
          <a:prstGeom prst="rect">
            <a:avLst/>
          </a:prstGeom>
          <a:solidFill>
            <a:srgbClr val="E76C53"/>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7200" b="0" i="0" u="none" strike="noStrike" kern="1200" cap="none" spc="0" normalizeH="0" baseline="0" noProof="0" dirty="0" smtClean="0">
                <a:ln>
                  <a:noFill/>
                </a:ln>
                <a:solidFill>
                  <a:srgbClr val="FFFFFF"/>
                </a:solidFill>
                <a:effectLst/>
                <a:uLnTx/>
                <a:uFillTx/>
                <a:latin typeface="Arial"/>
                <a:ea typeface="+mj-ea"/>
                <a:cs typeface="+mj-cs"/>
              </a:rPr>
              <a:t>ONLY INCLUDE </a:t>
            </a:r>
            <a:r>
              <a:rPr kumimoji="0" lang="fr-BE" sz="7200" b="0" i="0" u="none" strike="noStrike" kern="1200" cap="none" spc="0" normalizeH="0" baseline="0" noProof="0" dirty="0" smtClean="0">
                <a:ln>
                  <a:noFill/>
                </a:ln>
                <a:solidFill>
                  <a:srgbClr val="787797"/>
                </a:solidFill>
                <a:effectLst/>
                <a:uLnTx/>
                <a:uFillTx/>
                <a:latin typeface="Arial"/>
                <a:ea typeface="+mj-ea"/>
                <a:cs typeface="+mj-cs"/>
              </a:rPr>
              <a:t>CONFIRMED</a:t>
            </a:r>
            <a:r>
              <a:rPr kumimoji="0" lang="fr-BE" sz="7200" b="0" i="0" u="none" strike="noStrike" kern="1200" cap="none" spc="0" normalizeH="0" noProof="0" dirty="0" smtClean="0">
                <a:ln>
                  <a:noFill/>
                </a:ln>
                <a:solidFill>
                  <a:srgbClr val="FFFFFF"/>
                </a:solidFill>
                <a:effectLst/>
                <a:uLnTx/>
                <a:uFillTx/>
                <a:latin typeface="Arial"/>
                <a:ea typeface="+mj-ea"/>
                <a:cs typeface="+mj-cs"/>
              </a:rPr>
              <a:t> FINANCING, i.e. binding LOC or </a:t>
            </a:r>
            <a:r>
              <a:rPr kumimoji="0" lang="fr-BE" sz="7200" b="0" i="0" u="none" strike="noStrike" kern="1200" cap="none" spc="0" normalizeH="0" noProof="0" dirty="0" err="1" smtClean="0">
                <a:ln>
                  <a:noFill/>
                </a:ln>
                <a:solidFill>
                  <a:srgbClr val="FFFFFF"/>
                </a:solidFill>
                <a:effectLst/>
                <a:uLnTx/>
                <a:uFillTx/>
                <a:latin typeface="Arial"/>
                <a:ea typeface="+mj-ea"/>
                <a:cs typeface="+mj-cs"/>
              </a:rPr>
              <a:t>contracts</a:t>
            </a:r>
            <a:r>
              <a:rPr kumimoji="0" lang="fr-BE" sz="7200" b="0" i="0" u="none" strike="noStrike" kern="1200" cap="none" spc="0" normalizeH="0" noProof="0" dirty="0" smtClean="0">
                <a:ln>
                  <a:noFill/>
                </a:ln>
                <a:solidFill>
                  <a:srgbClr val="FFFFFF"/>
                </a:solidFill>
                <a:effectLst/>
                <a:uLnTx/>
                <a:uFillTx/>
                <a:latin typeface="Arial"/>
                <a:ea typeface="+mj-ea"/>
                <a:cs typeface="+mj-cs"/>
              </a:rPr>
              <a:t> </a:t>
            </a:r>
            <a:r>
              <a:rPr kumimoji="0" lang="fr-BE" sz="7200" b="0" i="0" u="none" strike="noStrike" kern="1200" cap="none" spc="0" normalizeH="0" noProof="0" dirty="0" err="1" smtClean="0">
                <a:ln>
                  <a:noFill/>
                </a:ln>
                <a:solidFill>
                  <a:srgbClr val="FFFFFF"/>
                </a:solidFill>
                <a:effectLst/>
                <a:uLnTx/>
                <a:uFillTx/>
                <a:latin typeface="Arial"/>
                <a:ea typeface="+mj-ea"/>
                <a:cs typeface="+mj-cs"/>
              </a:rPr>
              <a:t>that</a:t>
            </a:r>
            <a:r>
              <a:rPr kumimoji="0" lang="fr-BE" sz="7200" b="0" i="0" u="none" strike="noStrike" kern="1200" cap="none" spc="0" normalizeH="0" noProof="0" dirty="0" smtClean="0">
                <a:ln>
                  <a:noFill/>
                </a:ln>
                <a:solidFill>
                  <a:srgbClr val="FFFFFF"/>
                </a:solidFill>
                <a:effectLst/>
                <a:uLnTx/>
                <a:uFillTx/>
                <a:latin typeface="Arial"/>
                <a:ea typeface="+mj-ea"/>
                <a:cs typeface="+mj-cs"/>
              </a:rPr>
              <a:t> </a:t>
            </a:r>
            <a:r>
              <a:rPr kumimoji="0" lang="fr-BE" sz="7200" b="0" i="0" u="none" strike="noStrike" kern="1200" cap="none" spc="0" normalizeH="0" noProof="0" dirty="0" err="1" smtClean="0">
                <a:ln>
                  <a:noFill/>
                </a:ln>
                <a:solidFill>
                  <a:srgbClr val="FFFFFF"/>
                </a:solidFill>
                <a:effectLst/>
                <a:uLnTx/>
                <a:uFillTx/>
                <a:latin typeface="Arial"/>
                <a:ea typeface="+mj-ea"/>
                <a:cs typeface="+mj-cs"/>
              </a:rPr>
              <a:t>include</a:t>
            </a:r>
            <a:r>
              <a:rPr kumimoji="0" lang="fr-BE" sz="7200" b="0" i="0" u="none" strike="noStrike" kern="1200" cap="none" spc="0" normalizeH="0" noProof="0" dirty="0" smtClean="0">
                <a:ln>
                  <a:noFill/>
                </a:ln>
                <a:solidFill>
                  <a:srgbClr val="FFFFFF"/>
                </a:solidFill>
                <a:effectLst/>
                <a:uLnTx/>
                <a:uFillTx/>
                <a:latin typeface="Arial"/>
                <a:ea typeface="+mj-ea"/>
                <a:cs typeface="+mj-cs"/>
              </a:rPr>
              <a:t> </a:t>
            </a:r>
            <a:r>
              <a:rPr lang="fr-BE" sz="7200" dirty="0">
                <a:solidFill>
                  <a:srgbClr val="787797"/>
                </a:solidFill>
                <a:latin typeface="Arial"/>
              </a:rPr>
              <a:t>ALL</a:t>
            </a:r>
            <a:r>
              <a:rPr kumimoji="0" lang="fr-BE" sz="7200" b="0" i="0" u="none" strike="noStrike" kern="1200" cap="none" spc="0" normalizeH="0" noProof="0" dirty="0" smtClean="0">
                <a:ln>
                  <a:noFill/>
                </a:ln>
                <a:solidFill>
                  <a:srgbClr val="FFFFFF"/>
                </a:solidFill>
                <a:effectLst/>
                <a:uLnTx/>
                <a:uFillTx/>
                <a:latin typeface="Arial"/>
                <a:ea typeface="+mj-ea"/>
                <a:cs typeface="+mj-cs"/>
              </a:rPr>
              <a:t> </a:t>
            </a:r>
            <a:r>
              <a:rPr kumimoji="0" lang="fr-BE" sz="7200" b="0" i="0" u="none" strike="noStrike" kern="1200" cap="none" spc="0" normalizeH="0" noProof="0" dirty="0" err="1" smtClean="0">
                <a:ln>
                  <a:noFill/>
                </a:ln>
                <a:solidFill>
                  <a:srgbClr val="FFFFFF"/>
                </a:solidFill>
                <a:effectLst/>
                <a:uLnTx/>
                <a:uFillTx/>
                <a:latin typeface="Arial"/>
                <a:ea typeface="+mj-ea"/>
                <a:cs typeface="+mj-cs"/>
              </a:rPr>
              <a:t>mandatory</a:t>
            </a:r>
            <a:r>
              <a:rPr kumimoji="0" lang="fr-BE" sz="7200" b="0" i="0" u="none" strike="noStrike" kern="1200" cap="none" spc="0" normalizeH="0" noProof="0" dirty="0" smtClean="0">
                <a:ln>
                  <a:noFill/>
                </a:ln>
                <a:solidFill>
                  <a:srgbClr val="FFFFFF"/>
                </a:solidFill>
                <a:effectLst/>
                <a:uLnTx/>
                <a:uFillTx/>
                <a:latin typeface="Arial"/>
                <a:ea typeface="+mj-ea"/>
                <a:cs typeface="+mj-cs"/>
              </a:rPr>
              <a:t> </a:t>
            </a:r>
            <a:r>
              <a:rPr kumimoji="0" lang="fr-BE" sz="7200" b="0" i="0" u="none" strike="noStrike" kern="1200" cap="none" spc="0" normalizeH="0" noProof="0" dirty="0" err="1" smtClean="0">
                <a:ln>
                  <a:noFill/>
                </a:ln>
                <a:solidFill>
                  <a:srgbClr val="FFFFFF"/>
                </a:solidFill>
                <a:effectLst/>
                <a:uLnTx/>
                <a:uFillTx/>
                <a:latin typeface="Arial"/>
                <a:ea typeface="+mj-ea"/>
                <a:cs typeface="+mj-cs"/>
              </a:rPr>
              <a:t>elements</a:t>
            </a:r>
            <a:endParaRPr kumimoji="0" lang="en-GB" sz="72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486077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199" y="2390273"/>
            <a:ext cx="10888580" cy="3565049"/>
          </a:xfrm>
          <a:prstGeom prst="rect">
            <a:avLst/>
          </a:prstGeom>
          <a:solidFill>
            <a:srgbClr val="E7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838199" y="1405319"/>
            <a:ext cx="10905699" cy="844853"/>
          </a:xfrm>
        </p:spPr>
        <p:txBody>
          <a:bodyPr/>
          <a:lstStyle/>
          <a:p>
            <a:pPr marL="0" indent="0">
              <a:buNone/>
            </a:pPr>
            <a:r>
              <a:rPr lang="fr-BE"/>
              <a:t>The actions in the Content cluster </a:t>
            </a:r>
            <a:r>
              <a:rPr lang="fr-BE" err="1"/>
              <a:t>contribute</a:t>
            </a:r>
            <a:r>
              <a:rPr lang="fr-BE"/>
              <a:t> to the objective of the Creative Europe MEDIA Strand to: </a:t>
            </a:r>
          </a:p>
          <a:p>
            <a:pPr marL="363538" indent="-363538">
              <a:buClr>
                <a:schemeClr val="bg1"/>
              </a:buClr>
              <a:buFont typeface="Wingdings" panose="05000000000000000000" pitchFamily="2" charset="2"/>
              <a:buChar char="v"/>
            </a:pPr>
            <a:r>
              <a:rPr lang="fr-BE">
                <a:solidFill>
                  <a:schemeClr val="bg1"/>
                </a:solidFill>
              </a:rPr>
              <a:t>Encourage </a:t>
            </a:r>
            <a:r>
              <a:rPr lang="fr-BE" b="1">
                <a:solidFill>
                  <a:schemeClr val="bg1"/>
                </a:solidFill>
              </a:rPr>
              <a:t>collaboration</a:t>
            </a:r>
            <a:r>
              <a:rPr lang="fr-BE">
                <a:solidFill>
                  <a:schemeClr val="bg1"/>
                </a:solidFill>
              </a:rPr>
              <a:t> and </a:t>
            </a:r>
            <a:r>
              <a:rPr lang="fr-BE" b="1">
                <a:solidFill>
                  <a:schemeClr val="bg1"/>
                </a:solidFill>
              </a:rPr>
              <a:t>innovation</a:t>
            </a:r>
            <a:r>
              <a:rPr lang="fr-BE">
                <a:solidFill>
                  <a:schemeClr val="bg1"/>
                </a:solidFill>
              </a:rPr>
              <a:t> in the </a:t>
            </a:r>
            <a:r>
              <a:rPr lang="fr-BE" err="1">
                <a:solidFill>
                  <a:schemeClr val="bg1"/>
                </a:solidFill>
              </a:rPr>
              <a:t>creation</a:t>
            </a:r>
            <a:r>
              <a:rPr lang="fr-BE">
                <a:solidFill>
                  <a:schemeClr val="bg1"/>
                </a:solidFill>
              </a:rPr>
              <a:t> and production of high </a:t>
            </a:r>
            <a:r>
              <a:rPr lang="fr-BE" err="1">
                <a:solidFill>
                  <a:schemeClr val="bg1"/>
                </a:solidFill>
              </a:rPr>
              <a:t>quality</a:t>
            </a:r>
            <a:r>
              <a:rPr lang="fr-BE">
                <a:solidFill>
                  <a:schemeClr val="bg1"/>
                </a:solidFill>
              </a:rPr>
              <a:t> </a:t>
            </a:r>
            <a:r>
              <a:rPr lang="fr-BE" err="1">
                <a:solidFill>
                  <a:schemeClr val="bg1"/>
                </a:solidFill>
              </a:rPr>
              <a:t>European</a:t>
            </a:r>
            <a:r>
              <a:rPr lang="fr-BE">
                <a:solidFill>
                  <a:schemeClr val="bg1"/>
                </a:solidFill>
              </a:rPr>
              <a:t> </a:t>
            </a:r>
            <a:r>
              <a:rPr lang="fr-BE" err="1">
                <a:solidFill>
                  <a:schemeClr val="bg1"/>
                </a:solidFill>
              </a:rPr>
              <a:t>audiovisual</a:t>
            </a:r>
            <a:r>
              <a:rPr lang="fr-BE">
                <a:solidFill>
                  <a:schemeClr val="bg1"/>
                </a:solidFill>
              </a:rPr>
              <a:t> </a:t>
            </a:r>
            <a:r>
              <a:rPr lang="fr-BE" err="1">
                <a:solidFill>
                  <a:schemeClr val="bg1"/>
                </a:solidFill>
              </a:rPr>
              <a:t>works</a:t>
            </a:r>
            <a:endParaRPr lang="fr-BE">
              <a:solidFill>
                <a:schemeClr val="bg1"/>
              </a:solidFill>
            </a:endParaRPr>
          </a:p>
          <a:p>
            <a:pPr marL="363538" indent="-363538">
              <a:buClr>
                <a:schemeClr val="bg1"/>
              </a:buClr>
              <a:buFont typeface="Wingdings" panose="05000000000000000000" pitchFamily="2" charset="2"/>
              <a:buChar char="v"/>
            </a:pPr>
            <a:r>
              <a:rPr lang="fr-BE">
                <a:solidFill>
                  <a:schemeClr val="bg1"/>
                </a:solidFill>
              </a:rPr>
              <a:t>Focus on actions </a:t>
            </a:r>
            <a:r>
              <a:rPr lang="fr-BE" err="1">
                <a:solidFill>
                  <a:schemeClr val="bg1"/>
                </a:solidFill>
              </a:rPr>
              <a:t>with</a:t>
            </a:r>
            <a:r>
              <a:rPr lang="fr-BE">
                <a:solidFill>
                  <a:schemeClr val="bg1"/>
                </a:solidFill>
              </a:rPr>
              <a:t> a </a:t>
            </a:r>
            <a:r>
              <a:rPr lang="fr-BE" err="1">
                <a:solidFill>
                  <a:schemeClr val="bg1"/>
                </a:solidFill>
              </a:rPr>
              <a:t>strong</a:t>
            </a:r>
            <a:r>
              <a:rPr lang="fr-BE">
                <a:solidFill>
                  <a:schemeClr val="bg1"/>
                </a:solidFill>
              </a:rPr>
              <a:t> </a:t>
            </a:r>
            <a:r>
              <a:rPr lang="fr-BE" b="1" err="1">
                <a:solidFill>
                  <a:schemeClr val="bg1"/>
                </a:solidFill>
              </a:rPr>
              <a:t>European</a:t>
            </a:r>
            <a:r>
              <a:rPr lang="fr-BE" b="1">
                <a:solidFill>
                  <a:schemeClr val="bg1"/>
                </a:solidFill>
              </a:rPr>
              <a:t> </a:t>
            </a:r>
            <a:r>
              <a:rPr lang="fr-BE" b="1" err="1">
                <a:solidFill>
                  <a:schemeClr val="bg1"/>
                </a:solidFill>
              </a:rPr>
              <a:t>added</a:t>
            </a:r>
            <a:r>
              <a:rPr lang="fr-BE" b="1">
                <a:solidFill>
                  <a:schemeClr val="bg1"/>
                </a:solidFill>
              </a:rPr>
              <a:t> value</a:t>
            </a:r>
            <a:r>
              <a:rPr lang="fr-BE">
                <a:solidFill>
                  <a:schemeClr val="bg1"/>
                </a:solidFill>
              </a:rPr>
              <a:t>, </a:t>
            </a:r>
            <a:r>
              <a:rPr lang="fr-BE" err="1">
                <a:solidFill>
                  <a:schemeClr val="bg1"/>
                </a:solidFill>
              </a:rPr>
              <a:t>encouraging</a:t>
            </a:r>
            <a:r>
              <a:rPr lang="fr-BE">
                <a:solidFill>
                  <a:schemeClr val="bg1"/>
                </a:solidFill>
              </a:rPr>
              <a:t> </a:t>
            </a:r>
            <a:r>
              <a:rPr lang="fr-BE" b="1">
                <a:solidFill>
                  <a:schemeClr val="bg1"/>
                </a:solidFill>
              </a:rPr>
              <a:t>cross-border </a:t>
            </a:r>
            <a:r>
              <a:rPr lang="fr-BE" b="1" err="1">
                <a:solidFill>
                  <a:schemeClr val="bg1"/>
                </a:solidFill>
              </a:rPr>
              <a:t>cooperation</a:t>
            </a:r>
            <a:r>
              <a:rPr lang="fr-BE" b="1">
                <a:solidFill>
                  <a:schemeClr val="bg1"/>
                </a:solidFill>
              </a:rPr>
              <a:t> </a:t>
            </a:r>
            <a:r>
              <a:rPr lang="fr-BE" err="1">
                <a:solidFill>
                  <a:schemeClr val="bg1"/>
                </a:solidFill>
              </a:rPr>
              <a:t>among</a:t>
            </a:r>
            <a:r>
              <a:rPr lang="fr-BE">
                <a:solidFill>
                  <a:schemeClr val="bg1"/>
                </a:solidFill>
              </a:rPr>
              <a:t> </a:t>
            </a:r>
            <a:r>
              <a:rPr lang="fr-BE" err="1">
                <a:solidFill>
                  <a:schemeClr val="bg1"/>
                </a:solidFill>
              </a:rPr>
              <a:t>producers</a:t>
            </a:r>
            <a:r>
              <a:rPr lang="fr-BE">
                <a:solidFill>
                  <a:schemeClr val="bg1"/>
                </a:solidFill>
              </a:rPr>
              <a:t> and content </a:t>
            </a:r>
            <a:r>
              <a:rPr lang="fr-BE" err="1">
                <a:solidFill>
                  <a:schemeClr val="bg1"/>
                </a:solidFill>
              </a:rPr>
              <a:t>developers</a:t>
            </a:r>
            <a:r>
              <a:rPr lang="fr-BE">
                <a:solidFill>
                  <a:schemeClr val="bg1"/>
                </a:solidFill>
              </a:rPr>
              <a:t> and </a:t>
            </a:r>
            <a:r>
              <a:rPr lang="fr-BE" b="1" err="1">
                <a:solidFill>
                  <a:schemeClr val="bg1"/>
                </a:solidFill>
              </a:rPr>
              <a:t>stimulating</a:t>
            </a:r>
            <a:r>
              <a:rPr lang="fr-BE" b="1">
                <a:solidFill>
                  <a:schemeClr val="bg1"/>
                </a:solidFill>
              </a:rPr>
              <a:t> innovation </a:t>
            </a:r>
            <a:r>
              <a:rPr lang="fr-BE">
                <a:solidFill>
                  <a:schemeClr val="bg1"/>
                </a:solidFill>
              </a:rPr>
              <a:t>in </a:t>
            </a:r>
            <a:r>
              <a:rPr lang="fr-BE" err="1">
                <a:solidFill>
                  <a:schemeClr val="bg1"/>
                </a:solidFill>
              </a:rPr>
              <a:t>terms</a:t>
            </a:r>
            <a:r>
              <a:rPr lang="fr-BE">
                <a:solidFill>
                  <a:schemeClr val="bg1"/>
                </a:solidFill>
              </a:rPr>
              <a:t> of content</a:t>
            </a:r>
          </a:p>
          <a:p>
            <a:pPr marL="363538" indent="-363538">
              <a:buClr>
                <a:schemeClr val="bg1"/>
              </a:buClr>
              <a:buFont typeface="Wingdings" panose="05000000000000000000" pitchFamily="2" charset="2"/>
              <a:buChar char="v"/>
            </a:pPr>
            <a:r>
              <a:rPr lang="fr-BE">
                <a:solidFill>
                  <a:schemeClr val="bg1"/>
                </a:solidFill>
              </a:rPr>
              <a:t>Support </a:t>
            </a:r>
            <a:r>
              <a:rPr lang="fr-BE" err="1">
                <a:solidFill>
                  <a:schemeClr val="bg1"/>
                </a:solidFill>
              </a:rPr>
              <a:t>cooperation</a:t>
            </a:r>
            <a:r>
              <a:rPr lang="fr-BE">
                <a:solidFill>
                  <a:schemeClr val="bg1"/>
                </a:solidFill>
              </a:rPr>
              <a:t> </a:t>
            </a:r>
            <a:r>
              <a:rPr lang="fr-BE" err="1">
                <a:solidFill>
                  <a:schemeClr val="bg1"/>
                </a:solidFill>
              </a:rPr>
              <a:t>amongst</a:t>
            </a:r>
            <a:r>
              <a:rPr lang="fr-BE">
                <a:solidFill>
                  <a:schemeClr val="bg1"/>
                </a:solidFill>
              </a:rPr>
              <a:t> </a:t>
            </a:r>
            <a:r>
              <a:rPr lang="fr-BE" err="1">
                <a:solidFill>
                  <a:schemeClr val="bg1"/>
                </a:solidFill>
              </a:rPr>
              <a:t>producers</a:t>
            </a:r>
            <a:r>
              <a:rPr lang="fr-BE">
                <a:solidFill>
                  <a:schemeClr val="bg1"/>
                </a:solidFill>
              </a:rPr>
              <a:t> </a:t>
            </a:r>
            <a:r>
              <a:rPr lang="fr-BE" err="1">
                <a:solidFill>
                  <a:schemeClr val="bg1"/>
                </a:solidFill>
              </a:rPr>
              <a:t>from</a:t>
            </a:r>
            <a:r>
              <a:rPr lang="fr-BE">
                <a:solidFill>
                  <a:schemeClr val="bg1"/>
                </a:solidFill>
              </a:rPr>
              <a:t> </a:t>
            </a:r>
            <a:r>
              <a:rPr lang="fr-BE" err="1">
                <a:solidFill>
                  <a:schemeClr val="bg1"/>
                </a:solidFill>
              </a:rPr>
              <a:t>different</a:t>
            </a:r>
            <a:r>
              <a:rPr lang="fr-BE">
                <a:solidFill>
                  <a:schemeClr val="bg1"/>
                </a:solidFill>
              </a:rPr>
              <a:t> </a:t>
            </a:r>
            <a:r>
              <a:rPr lang="fr-BE" err="1">
                <a:solidFill>
                  <a:schemeClr val="bg1"/>
                </a:solidFill>
              </a:rPr>
              <a:t>territory</a:t>
            </a:r>
            <a:r>
              <a:rPr lang="fr-BE">
                <a:solidFill>
                  <a:schemeClr val="bg1"/>
                </a:solidFill>
              </a:rPr>
              <a:t> sizes and </a:t>
            </a:r>
            <a:r>
              <a:rPr lang="fr-BE" err="1">
                <a:solidFill>
                  <a:schemeClr val="bg1"/>
                </a:solidFill>
              </a:rPr>
              <a:t>linguistic</a:t>
            </a:r>
            <a:r>
              <a:rPr lang="fr-BE">
                <a:solidFill>
                  <a:schemeClr val="bg1"/>
                </a:solidFill>
              </a:rPr>
              <a:t> areas to </a:t>
            </a:r>
            <a:r>
              <a:rPr lang="fr-BE" err="1">
                <a:solidFill>
                  <a:schemeClr val="bg1"/>
                </a:solidFill>
              </a:rPr>
              <a:t>ensure</a:t>
            </a:r>
            <a:r>
              <a:rPr lang="fr-BE">
                <a:solidFill>
                  <a:schemeClr val="bg1"/>
                </a:solidFill>
              </a:rPr>
              <a:t> a </a:t>
            </a:r>
            <a:r>
              <a:rPr lang="fr-BE" b="1" err="1">
                <a:solidFill>
                  <a:schemeClr val="bg1"/>
                </a:solidFill>
              </a:rPr>
              <a:t>level</a:t>
            </a:r>
            <a:r>
              <a:rPr lang="fr-BE" b="1">
                <a:solidFill>
                  <a:schemeClr val="bg1"/>
                </a:solidFill>
              </a:rPr>
              <a:t> </a:t>
            </a:r>
            <a:r>
              <a:rPr lang="fr-BE" b="1" err="1">
                <a:solidFill>
                  <a:schemeClr val="bg1"/>
                </a:solidFill>
              </a:rPr>
              <a:t>playing</a:t>
            </a:r>
            <a:r>
              <a:rPr lang="fr-BE" b="1">
                <a:solidFill>
                  <a:schemeClr val="bg1"/>
                </a:solidFill>
              </a:rPr>
              <a:t> </a:t>
            </a:r>
            <a:r>
              <a:rPr lang="fr-BE" b="1" err="1">
                <a:solidFill>
                  <a:schemeClr val="bg1"/>
                </a:solidFill>
              </a:rPr>
              <a:t>field</a:t>
            </a:r>
            <a:r>
              <a:rPr lang="fr-BE">
                <a:solidFill>
                  <a:schemeClr val="bg1"/>
                </a:solidFill>
              </a:rPr>
              <a:t>, </a:t>
            </a:r>
            <a:r>
              <a:rPr lang="fr-BE" b="1" err="1">
                <a:solidFill>
                  <a:schemeClr val="bg1"/>
                </a:solidFill>
              </a:rPr>
              <a:t>foster</a:t>
            </a:r>
            <a:r>
              <a:rPr lang="fr-BE">
                <a:solidFill>
                  <a:schemeClr val="bg1"/>
                </a:solidFill>
              </a:rPr>
              <a:t> </a:t>
            </a:r>
            <a:r>
              <a:rPr lang="fr-BE" b="1">
                <a:solidFill>
                  <a:schemeClr val="bg1"/>
                </a:solidFill>
              </a:rPr>
              <a:t>talent</a:t>
            </a:r>
            <a:r>
              <a:rPr lang="fr-BE">
                <a:solidFill>
                  <a:schemeClr val="bg1"/>
                </a:solidFill>
              </a:rPr>
              <a:t>, </a:t>
            </a:r>
            <a:r>
              <a:rPr lang="fr-BE" err="1">
                <a:solidFill>
                  <a:schemeClr val="bg1"/>
                </a:solidFill>
              </a:rPr>
              <a:t>whilst</a:t>
            </a:r>
            <a:r>
              <a:rPr lang="fr-BE">
                <a:solidFill>
                  <a:schemeClr val="bg1"/>
                </a:solidFill>
              </a:rPr>
              <a:t> </a:t>
            </a:r>
            <a:r>
              <a:rPr lang="fr-BE" err="1">
                <a:solidFill>
                  <a:schemeClr val="bg1"/>
                </a:solidFill>
              </a:rPr>
              <a:t>preserving</a:t>
            </a:r>
            <a:r>
              <a:rPr lang="fr-BE">
                <a:solidFill>
                  <a:schemeClr val="bg1"/>
                </a:solidFill>
              </a:rPr>
              <a:t> and </a:t>
            </a:r>
            <a:r>
              <a:rPr lang="fr-BE" err="1">
                <a:solidFill>
                  <a:schemeClr val="bg1"/>
                </a:solidFill>
              </a:rPr>
              <a:t>stimulating</a:t>
            </a:r>
            <a:r>
              <a:rPr lang="fr-BE">
                <a:solidFill>
                  <a:schemeClr val="bg1"/>
                </a:solidFill>
              </a:rPr>
              <a:t> </a:t>
            </a:r>
            <a:r>
              <a:rPr lang="fr-BE" b="1">
                <a:solidFill>
                  <a:schemeClr val="bg1"/>
                </a:solidFill>
              </a:rPr>
              <a:t>cultural </a:t>
            </a:r>
            <a:r>
              <a:rPr lang="fr-BE" b="1" err="1">
                <a:solidFill>
                  <a:schemeClr val="bg1"/>
                </a:solidFill>
              </a:rPr>
              <a:t>diversity</a:t>
            </a:r>
            <a:r>
              <a:rPr lang="fr-BE">
                <a:solidFill>
                  <a:schemeClr val="bg1"/>
                </a:solidFill>
              </a:rPr>
              <a:t> </a:t>
            </a:r>
            <a:endParaRPr lang="en-GB">
              <a:solidFill>
                <a:schemeClr val="bg1"/>
              </a:solidFill>
            </a:endParaRPr>
          </a:p>
        </p:txBody>
      </p:sp>
      <p:sp>
        <p:nvSpPr>
          <p:cNvPr id="3" name="Title 2"/>
          <p:cNvSpPr>
            <a:spLocks noGrp="1"/>
          </p:cNvSpPr>
          <p:nvPr>
            <p:ph type="title"/>
          </p:nvPr>
        </p:nvSpPr>
        <p:spPr/>
        <p:txBody>
          <a:bodyPr/>
          <a:lstStyle/>
          <a:p>
            <a:r>
              <a:rPr lang="fr-BE"/>
              <a:t>Content cluster: Introduction</a:t>
            </a:r>
            <a:endParaRPr lang="en-GB"/>
          </a:p>
        </p:txBody>
      </p:sp>
    </p:spTree>
    <p:extLst>
      <p:ext uri="{BB962C8B-B14F-4D97-AF65-F5344CB8AC3E}">
        <p14:creationId xmlns:p14="http://schemas.microsoft.com/office/powerpoint/2010/main" val="19245965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393910"/>
            <a:ext cx="10905699" cy="4121114"/>
          </a:xfrm>
        </p:spPr>
        <p:txBody>
          <a:bodyPr/>
          <a:lstStyle/>
          <a:p>
            <a:pPr>
              <a:spcBef>
                <a:spcPts val="600"/>
              </a:spcBef>
              <a:spcAft>
                <a:spcPts val="600"/>
              </a:spcAft>
            </a:pPr>
            <a:r>
              <a:rPr lang="fr-BE" sz="2800" dirty="0" err="1" smtClean="0"/>
              <a:t>See</a:t>
            </a:r>
            <a:r>
              <a:rPr lang="fr-BE" sz="2800" dirty="0" smtClean="0"/>
              <a:t> </a:t>
            </a:r>
            <a:r>
              <a:rPr lang="fr-BE" sz="2800" dirty="0" err="1" smtClean="0"/>
              <a:t>explanation</a:t>
            </a:r>
            <a:r>
              <a:rPr lang="fr-BE" sz="2800" dirty="0" smtClean="0"/>
              <a:t> of </a:t>
            </a:r>
            <a:r>
              <a:rPr lang="fr-BE" sz="2800" dirty="0" err="1" smtClean="0"/>
              <a:t>rules</a:t>
            </a:r>
            <a:r>
              <a:rPr lang="fr-BE" sz="2800" dirty="0" smtClean="0"/>
              <a:t> in the </a:t>
            </a:r>
            <a:r>
              <a:rPr lang="fr-BE" sz="2800" dirty="0" err="1" smtClean="0"/>
              <a:t>eligibility</a:t>
            </a:r>
            <a:r>
              <a:rPr lang="fr-BE" sz="2800" dirty="0" smtClean="0"/>
              <a:t> section</a:t>
            </a:r>
          </a:p>
          <a:p>
            <a:pPr>
              <a:spcBef>
                <a:spcPts val="600"/>
              </a:spcBef>
              <a:spcAft>
                <a:spcPts val="600"/>
              </a:spcAft>
            </a:pPr>
            <a:r>
              <a:rPr lang="fr-BE" sz="2800" dirty="0" smtClean="0"/>
              <a:t>All sources of </a:t>
            </a:r>
            <a:r>
              <a:rPr lang="fr-BE" sz="2800" dirty="0" err="1" smtClean="0"/>
              <a:t>financing</a:t>
            </a:r>
            <a:r>
              <a:rPr lang="fr-BE" sz="2800" dirty="0" smtClean="0"/>
              <a:t> must </a:t>
            </a:r>
            <a:r>
              <a:rPr lang="fr-BE" sz="2800" dirty="0" err="1" smtClean="0"/>
              <a:t>be</a:t>
            </a:r>
            <a:r>
              <a:rPr lang="fr-BE" sz="2800" dirty="0" smtClean="0"/>
              <a:t> </a:t>
            </a:r>
            <a:r>
              <a:rPr lang="fr-BE" sz="2800" dirty="0" err="1" smtClean="0"/>
              <a:t>documented</a:t>
            </a:r>
            <a:r>
              <a:rPr lang="fr-BE" sz="2800" dirty="0" smtClean="0"/>
              <a:t> in the </a:t>
            </a:r>
            <a:r>
              <a:rPr lang="fr-BE" sz="2800" dirty="0" err="1" smtClean="0"/>
              <a:t>annex</a:t>
            </a:r>
            <a:r>
              <a:rPr lang="fr-BE" sz="2800" dirty="0"/>
              <a:t> ‘</a:t>
            </a:r>
            <a:r>
              <a:rPr lang="fr-BE" sz="2800" dirty="0" err="1"/>
              <a:t>Confirmed</a:t>
            </a:r>
            <a:r>
              <a:rPr lang="fr-BE" sz="2800" dirty="0"/>
              <a:t> sources of </a:t>
            </a:r>
            <a:r>
              <a:rPr lang="fr-BE" sz="2800" dirty="0" err="1"/>
              <a:t>financing</a:t>
            </a:r>
            <a:r>
              <a:rPr lang="fr-BE" sz="2800" dirty="0"/>
              <a:t> and (if applicable) co-production </a:t>
            </a:r>
            <a:r>
              <a:rPr lang="fr-BE" sz="2800" dirty="0" err="1"/>
              <a:t>contract</a:t>
            </a:r>
            <a:r>
              <a:rPr lang="fr-BE" sz="2800" dirty="0"/>
              <a:t>(s</a:t>
            </a:r>
            <a:r>
              <a:rPr lang="fr-BE" sz="2800" dirty="0" smtClean="0"/>
              <a:t>)’ </a:t>
            </a:r>
            <a:r>
              <a:rPr lang="fr-BE" sz="2800" dirty="0" smtClean="0">
                <a:sym typeface="Wingdings" panose="05000000000000000000" pitchFamily="2" charset="2"/>
              </a:rPr>
              <a:t> </a:t>
            </a:r>
            <a:r>
              <a:rPr lang="fr-BE" sz="2800" dirty="0" smtClean="0">
                <a:solidFill>
                  <a:srgbClr val="E76C53"/>
                </a:solidFill>
              </a:rPr>
              <a:t>Use the </a:t>
            </a:r>
            <a:r>
              <a:rPr lang="fr-BE" sz="2800" dirty="0" err="1" smtClean="0">
                <a:solidFill>
                  <a:srgbClr val="E76C53"/>
                </a:solidFill>
              </a:rPr>
              <a:t>same</a:t>
            </a:r>
            <a:r>
              <a:rPr lang="fr-BE" sz="2800" dirty="0" smtClean="0">
                <a:solidFill>
                  <a:srgbClr val="E76C53"/>
                </a:solidFill>
              </a:rPr>
              <a:t> </a:t>
            </a:r>
            <a:r>
              <a:rPr lang="fr-BE" sz="2800" dirty="0" err="1" smtClean="0">
                <a:solidFill>
                  <a:srgbClr val="E76C53"/>
                </a:solidFill>
              </a:rPr>
              <a:t>order</a:t>
            </a:r>
            <a:r>
              <a:rPr lang="fr-BE" sz="2800" dirty="0" smtClean="0">
                <a:solidFill>
                  <a:srgbClr val="E76C53"/>
                </a:solidFill>
              </a:rPr>
              <a:t>!</a:t>
            </a:r>
          </a:p>
          <a:p>
            <a:pPr>
              <a:spcBef>
                <a:spcPts val="600"/>
              </a:spcBef>
              <a:spcAft>
                <a:spcPts val="600"/>
              </a:spcAft>
            </a:pPr>
            <a:r>
              <a:rPr lang="fr-BE" sz="2800" dirty="0" smtClean="0"/>
              <a:t>If documents are non-binding/</a:t>
            </a:r>
            <a:r>
              <a:rPr lang="fr-BE" sz="2800" dirty="0" err="1" smtClean="0"/>
              <a:t>incomplete</a:t>
            </a:r>
            <a:r>
              <a:rPr lang="fr-BE" sz="2800" dirty="0" smtClean="0"/>
              <a:t>, the source of </a:t>
            </a:r>
            <a:r>
              <a:rPr lang="fr-BE" sz="2800" dirty="0" err="1" smtClean="0"/>
              <a:t>financing</a:t>
            </a:r>
            <a:r>
              <a:rPr lang="fr-BE" sz="2800" dirty="0" smtClean="0"/>
              <a:t> </a:t>
            </a:r>
            <a:r>
              <a:rPr lang="fr-BE" sz="2800" dirty="0" err="1" smtClean="0"/>
              <a:t>will</a:t>
            </a:r>
            <a:r>
              <a:rPr lang="fr-BE" sz="2800" dirty="0" smtClean="0"/>
              <a:t> </a:t>
            </a:r>
            <a:r>
              <a:rPr lang="fr-BE" sz="2800" dirty="0" err="1" smtClean="0"/>
              <a:t>be</a:t>
            </a:r>
            <a:r>
              <a:rPr lang="fr-BE" sz="2800" dirty="0" smtClean="0"/>
              <a:t> </a:t>
            </a:r>
            <a:r>
              <a:rPr lang="fr-BE" sz="2800" b="1" dirty="0" err="1" smtClean="0"/>
              <a:t>removed</a:t>
            </a:r>
            <a:r>
              <a:rPr lang="fr-BE" sz="2800" dirty="0" smtClean="0"/>
              <a:t> </a:t>
            </a:r>
            <a:r>
              <a:rPr lang="fr-BE" sz="2800" dirty="0" err="1" smtClean="0"/>
              <a:t>from</a:t>
            </a:r>
            <a:r>
              <a:rPr lang="fr-BE" sz="2800" dirty="0" smtClean="0"/>
              <a:t> the Production </a:t>
            </a:r>
            <a:r>
              <a:rPr lang="fr-BE" sz="2800" dirty="0" err="1" smtClean="0"/>
              <a:t>Financing</a:t>
            </a:r>
            <a:r>
              <a:rPr lang="fr-BE" sz="2800" dirty="0" smtClean="0"/>
              <a:t> Structure and the </a:t>
            </a:r>
            <a:r>
              <a:rPr lang="fr-BE" sz="2800" dirty="0" err="1" smtClean="0"/>
              <a:t>eligibility</a:t>
            </a:r>
            <a:r>
              <a:rPr lang="fr-BE" sz="2800" dirty="0" smtClean="0"/>
              <a:t> </a:t>
            </a:r>
            <a:r>
              <a:rPr lang="fr-BE" sz="2800" dirty="0" err="1" smtClean="0"/>
              <a:t>criteria</a:t>
            </a:r>
            <a:r>
              <a:rPr lang="fr-BE" sz="2800" dirty="0" smtClean="0"/>
              <a:t> (and </a:t>
            </a:r>
            <a:r>
              <a:rPr lang="fr-BE" sz="2800" dirty="0" err="1" smtClean="0"/>
              <a:t>later</a:t>
            </a:r>
            <a:r>
              <a:rPr lang="fr-BE" sz="2800" dirty="0" smtClean="0"/>
              <a:t> on the application) </a:t>
            </a:r>
            <a:r>
              <a:rPr lang="fr-BE" sz="2800" dirty="0" err="1" smtClean="0"/>
              <a:t>will</a:t>
            </a:r>
            <a:r>
              <a:rPr lang="fr-BE" sz="2800" dirty="0" smtClean="0"/>
              <a:t> </a:t>
            </a:r>
            <a:r>
              <a:rPr lang="fr-BE" sz="2800" dirty="0" err="1" smtClean="0"/>
              <a:t>be</a:t>
            </a:r>
            <a:r>
              <a:rPr lang="fr-BE" sz="2800" dirty="0" smtClean="0"/>
              <a:t> </a:t>
            </a:r>
            <a:r>
              <a:rPr lang="fr-BE" sz="2800" dirty="0" err="1" smtClean="0"/>
              <a:t>evaluated</a:t>
            </a:r>
            <a:r>
              <a:rPr lang="fr-BE" sz="2800" dirty="0" smtClean="0"/>
              <a:t> </a:t>
            </a:r>
            <a:r>
              <a:rPr lang="fr-BE" sz="2800" dirty="0" err="1" smtClean="0"/>
              <a:t>based</a:t>
            </a:r>
            <a:r>
              <a:rPr lang="fr-BE" sz="2800" dirty="0" smtClean="0"/>
              <a:t> on </a:t>
            </a:r>
            <a:r>
              <a:rPr lang="fr-BE" sz="2800" dirty="0" err="1" smtClean="0"/>
              <a:t>this</a:t>
            </a:r>
            <a:r>
              <a:rPr lang="fr-BE" sz="2800" dirty="0" smtClean="0"/>
              <a:t> </a:t>
            </a:r>
            <a:r>
              <a:rPr lang="fr-BE" sz="2800" dirty="0" err="1" smtClean="0"/>
              <a:t>revised</a:t>
            </a:r>
            <a:r>
              <a:rPr lang="fr-BE" sz="2800" dirty="0" smtClean="0"/>
              <a:t> version</a:t>
            </a:r>
            <a:endParaRPr lang="en-GB" sz="2800" dirty="0"/>
          </a:p>
        </p:txBody>
      </p:sp>
      <p:sp>
        <p:nvSpPr>
          <p:cNvPr id="3" name="Title 2"/>
          <p:cNvSpPr>
            <a:spLocks noGrp="1"/>
          </p:cNvSpPr>
          <p:nvPr>
            <p:ph type="title"/>
          </p:nvPr>
        </p:nvSpPr>
        <p:spPr>
          <a:xfrm>
            <a:off x="970721" y="482860"/>
            <a:ext cx="10905699" cy="782357"/>
          </a:xfrm>
        </p:spPr>
        <p:txBody>
          <a:bodyPr/>
          <a:lstStyle/>
          <a:p>
            <a:r>
              <a:rPr lang="en-GB" dirty="0"/>
              <a:t>Frequent errors in Production Financing Structure</a:t>
            </a:r>
          </a:p>
        </p:txBody>
      </p:sp>
      <p:sp>
        <p:nvSpPr>
          <p:cNvPr id="5" name="Title 2"/>
          <p:cNvSpPr txBox="1">
            <a:spLocks/>
          </p:cNvSpPr>
          <p:nvPr/>
        </p:nvSpPr>
        <p:spPr>
          <a:xfrm>
            <a:off x="495865" y="5321435"/>
            <a:ext cx="9222658" cy="1400203"/>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better</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applications are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structured</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quicker</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evaluation</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quicker</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decision</a:t>
            </a:r>
            <a:r>
              <a:rPr kumimoji="0" lang="fr-BE" sz="3200" b="0" i="0" u="none" strike="noStrike" kern="1200" cap="none" spc="0" normalizeH="0" noProof="0" dirty="0" smtClean="0">
                <a:ln>
                  <a:noFill/>
                </a:ln>
                <a:solidFill>
                  <a:schemeClr val="bg1"/>
                </a:solidFill>
                <a:effectLst/>
                <a:uLnTx/>
                <a:uFillTx/>
                <a:latin typeface="Arial"/>
                <a:ea typeface="+mj-ea"/>
                <a:cs typeface="+mj-cs"/>
              </a:rPr>
              <a:t>!</a:t>
            </a:r>
            <a:endParaRPr kumimoji="0" lang="en-GB" sz="3200" b="0"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29303337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447780"/>
            <a:ext cx="10905699" cy="4067244"/>
          </a:xfrm>
        </p:spPr>
        <p:txBody>
          <a:bodyPr/>
          <a:lstStyle/>
          <a:p>
            <a:r>
              <a:rPr lang="en-GB" sz="2800" dirty="0" smtClean="0"/>
              <a:t>Do not forget to </a:t>
            </a:r>
            <a:r>
              <a:rPr lang="en-GB" sz="2800" b="1" dirty="0" smtClean="0"/>
              <a:t>encode the work(s) in the MEDIA Database </a:t>
            </a:r>
            <a:r>
              <a:rPr lang="en-GB" sz="2800" dirty="0" smtClean="0"/>
              <a:t>– may render the application ineligible Do not forget to </a:t>
            </a:r>
            <a:r>
              <a:rPr lang="en-GB" sz="2800" b="1" dirty="0" smtClean="0"/>
              <a:t>upload</a:t>
            </a:r>
            <a:r>
              <a:rPr lang="en-GB" sz="2800" dirty="0" smtClean="0"/>
              <a:t> the </a:t>
            </a:r>
            <a:r>
              <a:rPr lang="en-GB" sz="2800" b="1" dirty="0" smtClean="0"/>
              <a:t>PDF generated </a:t>
            </a:r>
            <a:r>
              <a:rPr lang="en-GB" sz="2800" dirty="0" smtClean="0"/>
              <a:t>from the MEDIA Database in the application</a:t>
            </a:r>
          </a:p>
          <a:p>
            <a:r>
              <a:rPr lang="fr-BE" sz="2800" dirty="0" smtClean="0"/>
              <a:t>Do not </a:t>
            </a:r>
            <a:r>
              <a:rPr lang="fr-BE" sz="2800" dirty="0" err="1" smtClean="0"/>
              <a:t>forget</a:t>
            </a:r>
            <a:r>
              <a:rPr lang="fr-BE" sz="2800" dirty="0" smtClean="0"/>
              <a:t> to </a:t>
            </a:r>
            <a:r>
              <a:rPr lang="fr-BE" sz="2800" dirty="0" err="1" smtClean="0"/>
              <a:t>complete</a:t>
            </a:r>
            <a:r>
              <a:rPr lang="fr-BE" sz="2800" dirty="0" smtClean="0"/>
              <a:t> </a:t>
            </a:r>
            <a:r>
              <a:rPr lang="fr-BE" sz="2800" b="1" dirty="0" smtClean="0"/>
              <a:t>Part C </a:t>
            </a:r>
            <a:r>
              <a:rPr lang="fr-BE" sz="2800" dirty="0" smtClean="0"/>
              <a:t>(and </a:t>
            </a:r>
            <a:r>
              <a:rPr lang="fr-BE" sz="2800" dirty="0" err="1" smtClean="0"/>
              <a:t>detail</a:t>
            </a:r>
            <a:r>
              <a:rPr lang="fr-BE" sz="2800" dirty="0" smtClean="0"/>
              <a:t> the </a:t>
            </a:r>
            <a:r>
              <a:rPr lang="fr-BE" sz="2800" dirty="0" err="1" smtClean="0"/>
              <a:t>languages</a:t>
            </a:r>
            <a:r>
              <a:rPr lang="fr-BE" sz="2800" dirty="0" smtClean="0"/>
              <a:t> </a:t>
            </a:r>
            <a:r>
              <a:rPr lang="fr-BE" sz="2800" dirty="0" err="1" smtClean="0"/>
              <a:t>used</a:t>
            </a:r>
            <a:r>
              <a:rPr lang="fr-BE" sz="2800" dirty="0" smtClean="0"/>
              <a:t> in the application </a:t>
            </a:r>
            <a:r>
              <a:rPr lang="fr-BE" sz="2800" u="sng" dirty="0" err="1" smtClean="0"/>
              <a:t>correctly</a:t>
            </a:r>
            <a:r>
              <a:rPr lang="fr-BE" sz="2800" dirty="0" smtClean="0"/>
              <a:t>)</a:t>
            </a:r>
          </a:p>
          <a:p>
            <a:r>
              <a:rPr lang="en-GB" sz="2800" b="1" dirty="0"/>
              <a:t>Make sure to upload the annexes in the right slot</a:t>
            </a:r>
            <a:r>
              <a:rPr lang="en-GB" sz="2800" b="1" dirty="0" smtClean="0"/>
              <a:t>!!!</a:t>
            </a:r>
          </a:p>
          <a:p>
            <a:pPr marL="0" indent="0">
              <a:buNone/>
            </a:pPr>
            <a:endParaRPr lang="en-GB" sz="2800" b="1" dirty="0"/>
          </a:p>
          <a:p>
            <a:pPr marL="0" indent="0">
              <a:buNone/>
            </a:pPr>
            <a:endParaRPr lang="en-GB" sz="2800" dirty="0"/>
          </a:p>
        </p:txBody>
      </p:sp>
      <p:sp>
        <p:nvSpPr>
          <p:cNvPr id="3" name="Title 2"/>
          <p:cNvSpPr>
            <a:spLocks noGrp="1"/>
          </p:cNvSpPr>
          <p:nvPr>
            <p:ph type="title"/>
          </p:nvPr>
        </p:nvSpPr>
        <p:spPr/>
        <p:txBody>
          <a:bodyPr/>
          <a:lstStyle/>
          <a:p>
            <a:r>
              <a:rPr lang="en-GB" dirty="0"/>
              <a:t>Frequent errors in applications - Other</a:t>
            </a:r>
          </a:p>
        </p:txBody>
      </p:sp>
      <p:sp>
        <p:nvSpPr>
          <p:cNvPr id="6" name="Title 2"/>
          <p:cNvSpPr txBox="1">
            <a:spLocks/>
          </p:cNvSpPr>
          <p:nvPr/>
        </p:nvSpPr>
        <p:spPr>
          <a:xfrm>
            <a:off x="619432" y="5210224"/>
            <a:ext cx="9222658" cy="1400203"/>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If not all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mandatory</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documents are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there</a:t>
            </a:r>
            <a:r>
              <a:rPr lang="fr-BE" sz="3200" dirty="0" smtClean="0">
                <a:solidFill>
                  <a:schemeClr val="bg1"/>
                </a:solidFill>
                <a:latin typeface="Arial"/>
              </a:rPr>
              <a:t>, the application </a:t>
            </a:r>
            <a:r>
              <a:rPr lang="fr-BE" sz="3200" dirty="0" err="1" smtClean="0">
                <a:solidFill>
                  <a:schemeClr val="bg1"/>
                </a:solidFill>
                <a:latin typeface="Arial"/>
              </a:rPr>
              <a:t>can</a:t>
            </a:r>
            <a:r>
              <a:rPr lang="fr-BE" sz="3200" dirty="0" smtClean="0">
                <a:solidFill>
                  <a:schemeClr val="bg1"/>
                </a:solidFill>
                <a:latin typeface="Arial"/>
              </a:rPr>
              <a:t> </a:t>
            </a:r>
            <a:r>
              <a:rPr lang="fr-BE" sz="3200" dirty="0" err="1" smtClean="0">
                <a:solidFill>
                  <a:schemeClr val="bg1"/>
                </a:solidFill>
                <a:latin typeface="Arial"/>
              </a:rPr>
              <a:t>be</a:t>
            </a:r>
            <a:r>
              <a:rPr lang="fr-BE" sz="3200" dirty="0" smtClean="0">
                <a:solidFill>
                  <a:schemeClr val="bg1"/>
                </a:solidFill>
                <a:latin typeface="Arial"/>
              </a:rPr>
              <a:t> </a:t>
            </a:r>
            <a:r>
              <a:rPr lang="fr-BE" sz="3200" dirty="0" err="1" smtClean="0">
                <a:solidFill>
                  <a:schemeClr val="bg1"/>
                </a:solidFill>
                <a:latin typeface="Arial"/>
              </a:rPr>
              <a:t>considered</a:t>
            </a:r>
            <a:r>
              <a:rPr lang="fr-BE" sz="3200" dirty="0" smtClean="0">
                <a:solidFill>
                  <a:schemeClr val="bg1"/>
                </a:solidFill>
                <a:latin typeface="Arial"/>
              </a:rPr>
              <a:t> </a:t>
            </a:r>
            <a:r>
              <a:rPr lang="fr-BE" sz="3200" dirty="0" smtClean="0">
                <a:solidFill>
                  <a:srgbClr val="FFC000"/>
                </a:solidFill>
                <a:latin typeface="Arial"/>
              </a:rPr>
              <a:t>inadmissible</a:t>
            </a:r>
            <a:endParaRPr kumimoji="0" lang="en-GB" sz="3200" b="0" i="0" u="none" strike="noStrike" kern="1200" cap="none" spc="0" normalizeH="0" baseline="0" noProof="0" dirty="0">
              <a:ln>
                <a:noFill/>
              </a:ln>
              <a:solidFill>
                <a:srgbClr val="FFC000"/>
              </a:solidFill>
              <a:effectLst/>
              <a:uLnTx/>
              <a:uFillTx/>
              <a:latin typeface="Arial"/>
            </a:endParaRPr>
          </a:p>
        </p:txBody>
      </p:sp>
    </p:spTree>
    <p:extLst>
      <p:ext uri="{BB962C8B-B14F-4D97-AF65-F5344CB8AC3E}">
        <p14:creationId xmlns:p14="http://schemas.microsoft.com/office/powerpoint/2010/main" val="2401447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722" y="1447780"/>
            <a:ext cx="10905699" cy="4067244"/>
          </a:xfrm>
        </p:spPr>
        <p:txBody>
          <a:bodyPr/>
          <a:lstStyle/>
          <a:p>
            <a:r>
              <a:rPr lang="fr-BE" sz="2800" dirty="0" err="1" smtClean="0"/>
              <a:t>Annex</a:t>
            </a:r>
            <a:r>
              <a:rPr lang="fr-BE" sz="2800" dirty="0" smtClean="0"/>
              <a:t> ‘</a:t>
            </a:r>
            <a:r>
              <a:rPr lang="fr-BE" sz="2800" dirty="0" err="1" smtClean="0"/>
              <a:t>Confirmed</a:t>
            </a:r>
            <a:r>
              <a:rPr lang="fr-BE" sz="2800" dirty="0" smtClean="0"/>
              <a:t> sources of </a:t>
            </a:r>
            <a:r>
              <a:rPr lang="fr-BE" sz="2800" dirty="0" err="1" smtClean="0"/>
              <a:t>financing</a:t>
            </a:r>
            <a:r>
              <a:rPr lang="fr-BE" sz="2800" dirty="0" smtClean="0"/>
              <a:t> and co-production </a:t>
            </a:r>
            <a:r>
              <a:rPr lang="fr-BE" sz="2800" dirty="0" err="1" smtClean="0"/>
              <a:t>contracts</a:t>
            </a:r>
            <a:r>
              <a:rPr lang="fr-BE" sz="2800" dirty="0" smtClean="0"/>
              <a:t>’ </a:t>
            </a:r>
            <a:r>
              <a:rPr lang="fr-BE" sz="2800" dirty="0" err="1" smtClean="0"/>
              <a:t>should</a:t>
            </a:r>
            <a:r>
              <a:rPr lang="fr-BE" sz="2800" dirty="0" smtClean="0"/>
              <a:t> </a:t>
            </a:r>
            <a:r>
              <a:rPr lang="fr-BE" sz="2800" dirty="0" err="1" smtClean="0"/>
              <a:t>be</a:t>
            </a:r>
            <a:r>
              <a:rPr lang="fr-BE" sz="2800" dirty="0" smtClean="0"/>
              <a:t> </a:t>
            </a:r>
            <a:r>
              <a:rPr lang="fr-BE" sz="2800" dirty="0" err="1" smtClean="0"/>
              <a:t>just</a:t>
            </a:r>
            <a:r>
              <a:rPr lang="fr-BE" sz="2800" dirty="0" smtClean="0"/>
              <a:t> </a:t>
            </a:r>
            <a:r>
              <a:rPr lang="fr-BE" sz="2800" dirty="0" err="1" smtClean="0"/>
              <a:t>that</a:t>
            </a:r>
            <a:r>
              <a:rPr lang="fr-BE" sz="2800" dirty="0" smtClean="0"/>
              <a:t> </a:t>
            </a:r>
            <a:r>
              <a:rPr lang="fr-BE" sz="2800" dirty="0" smtClean="0">
                <a:sym typeface="Wingdings" panose="05000000000000000000" pitchFamily="2" charset="2"/>
              </a:rPr>
              <a:t> ONLY </a:t>
            </a:r>
            <a:r>
              <a:rPr lang="fr-BE" sz="2800" b="1" dirty="0" err="1" smtClean="0">
                <a:solidFill>
                  <a:srgbClr val="E76C53"/>
                </a:solidFill>
                <a:sym typeface="Wingdings" panose="05000000000000000000" pitchFamily="2" charset="2"/>
              </a:rPr>
              <a:t>confirmed</a:t>
            </a:r>
            <a:r>
              <a:rPr lang="fr-BE" sz="2800" dirty="0" smtClean="0">
                <a:sym typeface="Wingdings" panose="05000000000000000000" pitchFamily="2" charset="2"/>
              </a:rPr>
              <a:t>, i.e. </a:t>
            </a:r>
            <a:r>
              <a:rPr lang="fr-BE" sz="2800" b="1" dirty="0" smtClean="0">
                <a:solidFill>
                  <a:srgbClr val="E76C53"/>
                </a:solidFill>
                <a:sym typeface="Wingdings" panose="05000000000000000000" pitchFamily="2" charset="2"/>
              </a:rPr>
              <a:t>binding</a:t>
            </a:r>
            <a:r>
              <a:rPr lang="fr-BE" sz="2800" b="1" dirty="0" smtClean="0">
                <a:solidFill>
                  <a:srgbClr val="FF0000"/>
                </a:solidFill>
                <a:sym typeface="Wingdings" panose="05000000000000000000" pitchFamily="2" charset="2"/>
              </a:rPr>
              <a:t> </a:t>
            </a:r>
            <a:r>
              <a:rPr lang="fr-BE" sz="2800" dirty="0" smtClean="0">
                <a:sym typeface="Wingdings" panose="05000000000000000000" pitchFamily="2" charset="2"/>
              </a:rPr>
              <a:t> a document per entry in the ‘Production </a:t>
            </a:r>
            <a:r>
              <a:rPr lang="fr-BE" sz="2800" dirty="0" err="1" smtClean="0">
                <a:sym typeface="Wingdings" panose="05000000000000000000" pitchFamily="2" charset="2"/>
              </a:rPr>
              <a:t>Financing</a:t>
            </a:r>
            <a:r>
              <a:rPr lang="fr-BE" sz="2800" dirty="0" smtClean="0">
                <a:sym typeface="Wingdings" panose="05000000000000000000" pitchFamily="2" charset="2"/>
              </a:rPr>
              <a:t> Structure’</a:t>
            </a:r>
          </a:p>
          <a:p>
            <a:r>
              <a:rPr lang="fr-BE" sz="2800" dirty="0" smtClean="0"/>
              <a:t>All </a:t>
            </a:r>
            <a:r>
              <a:rPr lang="fr-BE" sz="2800" dirty="0" err="1" smtClean="0"/>
              <a:t>other</a:t>
            </a:r>
            <a:r>
              <a:rPr lang="fr-BE" sz="2800" dirty="0" smtClean="0"/>
              <a:t> (i.e. no </a:t>
            </a:r>
            <a:r>
              <a:rPr lang="fr-BE" sz="2800" b="1" dirty="0" err="1" smtClean="0"/>
              <a:t>firm</a:t>
            </a:r>
            <a:r>
              <a:rPr lang="fr-BE" sz="2800" dirty="0" smtClean="0"/>
              <a:t> </a:t>
            </a:r>
            <a:r>
              <a:rPr lang="fr-BE" sz="2800" dirty="0" err="1" smtClean="0"/>
              <a:t>commitment</a:t>
            </a:r>
            <a:r>
              <a:rPr lang="fr-BE" sz="2800" dirty="0" smtClean="0"/>
              <a:t>) documents </a:t>
            </a:r>
            <a:r>
              <a:rPr lang="fr-BE" sz="2800" dirty="0" err="1" smtClean="0"/>
              <a:t>that</a:t>
            </a:r>
            <a:r>
              <a:rPr lang="fr-BE" sz="2800" dirty="0" smtClean="0"/>
              <a:t> relate to </a:t>
            </a:r>
            <a:r>
              <a:rPr lang="fr-BE" sz="2800" u="sng" dirty="0" smtClean="0"/>
              <a:t>distribution</a:t>
            </a:r>
            <a:r>
              <a:rPr lang="fr-BE" sz="2800" dirty="0" smtClean="0"/>
              <a:t> go in ‘</a:t>
            </a:r>
            <a:r>
              <a:rPr lang="fr-BE" sz="2800" dirty="0" err="1" smtClean="0"/>
              <a:t>Letters</a:t>
            </a:r>
            <a:r>
              <a:rPr lang="fr-BE" sz="2800" dirty="0" smtClean="0"/>
              <a:t> of </a:t>
            </a:r>
            <a:r>
              <a:rPr lang="fr-BE" sz="2800" dirty="0" err="1" smtClean="0"/>
              <a:t>intent</a:t>
            </a:r>
            <a:r>
              <a:rPr lang="fr-BE" sz="2800" dirty="0" smtClean="0"/>
              <a:t> for distribution’</a:t>
            </a:r>
            <a:endParaRPr lang="en-GB" sz="2800" b="1" dirty="0" smtClean="0">
              <a:solidFill>
                <a:srgbClr val="FF0000"/>
              </a:solidFill>
            </a:endParaRPr>
          </a:p>
          <a:p>
            <a:r>
              <a:rPr lang="fr-BE" sz="2800" dirty="0" smtClean="0"/>
              <a:t>Do not </a:t>
            </a:r>
            <a:r>
              <a:rPr lang="fr-BE" sz="2800" dirty="0" err="1" smtClean="0"/>
              <a:t>add</a:t>
            </a:r>
            <a:r>
              <a:rPr lang="fr-BE" sz="2800" dirty="0" smtClean="0"/>
              <a:t> documents </a:t>
            </a:r>
            <a:r>
              <a:rPr lang="fr-BE" sz="2800" dirty="0" err="1" smtClean="0"/>
              <a:t>that</a:t>
            </a:r>
            <a:r>
              <a:rPr lang="fr-BE" sz="2800" dirty="0" smtClean="0"/>
              <a:t> are not </a:t>
            </a:r>
            <a:r>
              <a:rPr lang="fr-BE" sz="2800" dirty="0" err="1" smtClean="0"/>
              <a:t>requested</a:t>
            </a:r>
            <a:r>
              <a:rPr lang="fr-BE" sz="2800" dirty="0" smtClean="0"/>
              <a:t> </a:t>
            </a:r>
          </a:p>
          <a:p>
            <a:r>
              <a:rPr lang="fr-BE" sz="2800" dirty="0" err="1" smtClean="0">
                <a:solidFill>
                  <a:srgbClr val="E76C53"/>
                </a:solidFill>
              </a:rPr>
              <a:t>Submit</a:t>
            </a:r>
            <a:r>
              <a:rPr lang="fr-BE" sz="2800" dirty="0" smtClean="0">
                <a:solidFill>
                  <a:srgbClr val="E76C53"/>
                </a:solidFill>
              </a:rPr>
              <a:t> on time! </a:t>
            </a:r>
            <a:endParaRPr lang="en-GB" sz="2800" dirty="0" smtClean="0">
              <a:solidFill>
                <a:srgbClr val="E76C53"/>
              </a:solidFill>
            </a:endParaRPr>
          </a:p>
        </p:txBody>
      </p:sp>
      <p:sp>
        <p:nvSpPr>
          <p:cNvPr id="3" name="Title 2"/>
          <p:cNvSpPr>
            <a:spLocks noGrp="1"/>
          </p:cNvSpPr>
          <p:nvPr>
            <p:ph type="title"/>
          </p:nvPr>
        </p:nvSpPr>
        <p:spPr/>
        <p:txBody>
          <a:bodyPr/>
          <a:lstStyle/>
          <a:p>
            <a:r>
              <a:rPr lang="en-GB" dirty="0"/>
              <a:t>Frequent</a:t>
            </a:r>
            <a:r>
              <a:rPr lang="en-GB" b="1" dirty="0">
                <a:solidFill>
                  <a:srgbClr val="E76C53"/>
                </a:solidFill>
              </a:rPr>
              <a:t> </a:t>
            </a:r>
            <a:r>
              <a:rPr lang="en-GB" dirty="0"/>
              <a:t>errors in applications - Other</a:t>
            </a:r>
          </a:p>
        </p:txBody>
      </p:sp>
      <p:sp>
        <p:nvSpPr>
          <p:cNvPr id="7" name="Title 2"/>
          <p:cNvSpPr txBox="1">
            <a:spLocks/>
          </p:cNvSpPr>
          <p:nvPr/>
        </p:nvSpPr>
        <p:spPr>
          <a:xfrm>
            <a:off x="619432" y="5210224"/>
            <a:ext cx="9222658" cy="1400203"/>
          </a:xfrm>
          <a:prstGeom prst="rect">
            <a:avLst/>
          </a:prstGeom>
          <a:solidFill>
            <a:srgbClr val="1E858B"/>
          </a:solidFill>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baseline="0">
                <a:solidFill>
                  <a:srgbClr val="716FB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fr-BE" sz="3200" b="0" i="0" u="none" strike="noStrike" kern="1200" cap="none" spc="0" normalizeH="0" baseline="0" noProof="0" dirty="0" smtClean="0">
                <a:ln>
                  <a:noFill/>
                </a:ln>
                <a:solidFill>
                  <a:schemeClr val="bg1"/>
                </a:solidFill>
                <a:effectLst/>
                <a:uLnTx/>
                <a:uFillTx/>
                <a:latin typeface="Arial"/>
                <a:ea typeface="+mj-ea"/>
                <a:cs typeface="+mj-cs"/>
              </a:rPr>
              <a:t>The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better</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 applications are </a:t>
            </a:r>
            <a:r>
              <a:rPr kumimoji="0" lang="fr-BE" sz="3200" b="0" i="0" u="none" strike="noStrike" kern="1200" cap="none" spc="0" normalizeH="0" baseline="0" noProof="0" dirty="0" err="1" smtClean="0">
                <a:ln>
                  <a:noFill/>
                </a:ln>
                <a:solidFill>
                  <a:schemeClr val="bg1"/>
                </a:solidFill>
                <a:effectLst/>
                <a:uLnTx/>
                <a:uFillTx/>
                <a:latin typeface="Arial"/>
                <a:ea typeface="+mj-ea"/>
                <a:cs typeface="+mj-cs"/>
              </a:rPr>
              <a:t>structured</a:t>
            </a:r>
            <a:r>
              <a:rPr kumimoji="0" lang="fr-BE" sz="3200" b="0" i="0" u="none" strike="noStrike" kern="1200" cap="none" spc="0" normalizeH="0" baseline="0" noProof="0" dirty="0" smtClean="0">
                <a:ln>
                  <a:noFill/>
                </a:ln>
                <a:solidFill>
                  <a:schemeClr val="bg1"/>
                </a:solidFill>
                <a:effectLst/>
                <a:uLnTx/>
                <a:uFillTx/>
                <a:latin typeface="Arial"/>
                <a:ea typeface="+mj-ea"/>
                <a:cs typeface="+mj-cs"/>
              </a:rPr>
              <a:t>,</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quicker</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evaluation</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quicker</a:t>
            </a:r>
            <a:r>
              <a:rPr kumimoji="0" lang="fr-BE" sz="3200" b="0" i="0" u="none" strike="noStrike" kern="1200" cap="none" spc="0" normalizeH="0" noProof="0" dirty="0" smtClean="0">
                <a:ln>
                  <a:noFill/>
                </a:ln>
                <a:solidFill>
                  <a:schemeClr val="bg1"/>
                </a:solidFill>
                <a:effectLst/>
                <a:uLnTx/>
                <a:uFillTx/>
                <a:latin typeface="Arial"/>
                <a:ea typeface="+mj-ea"/>
                <a:cs typeface="+mj-cs"/>
              </a:rPr>
              <a:t> the </a:t>
            </a:r>
            <a:r>
              <a:rPr kumimoji="0" lang="fr-BE" sz="3200" b="0" i="0" u="none" strike="noStrike" kern="1200" cap="none" spc="0" normalizeH="0" noProof="0" dirty="0" err="1" smtClean="0">
                <a:ln>
                  <a:noFill/>
                </a:ln>
                <a:solidFill>
                  <a:schemeClr val="bg1"/>
                </a:solidFill>
                <a:effectLst/>
                <a:uLnTx/>
                <a:uFillTx/>
                <a:latin typeface="Arial"/>
                <a:ea typeface="+mj-ea"/>
                <a:cs typeface="+mj-cs"/>
              </a:rPr>
              <a:t>decision</a:t>
            </a:r>
            <a:r>
              <a:rPr kumimoji="0" lang="fr-BE" sz="3200" b="0" i="0" u="none" strike="noStrike" kern="1200" cap="none" spc="0" normalizeH="0" noProof="0" dirty="0" smtClean="0">
                <a:ln>
                  <a:noFill/>
                </a:ln>
                <a:solidFill>
                  <a:schemeClr val="bg1"/>
                </a:solidFill>
                <a:effectLst/>
                <a:uLnTx/>
                <a:uFillTx/>
                <a:latin typeface="Arial"/>
                <a:ea typeface="+mj-ea"/>
                <a:cs typeface="+mj-cs"/>
              </a:rPr>
              <a:t>!</a:t>
            </a:r>
            <a:endParaRPr kumimoji="0" lang="en-GB" sz="3200" b="0"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4861179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7013" y="1122363"/>
            <a:ext cx="10505387" cy="1240348"/>
          </a:xfrm>
        </p:spPr>
        <p:txBody>
          <a:bodyPr/>
          <a:lstStyle/>
          <a:p>
            <a:r>
              <a:rPr lang="fr-BE" dirty="0" smtClean="0"/>
              <a:t>Q&amp;A</a:t>
            </a:r>
            <a:endParaRPr lang="en-GB" dirty="0"/>
          </a:p>
        </p:txBody>
      </p:sp>
      <p:pic>
        <p:nvPicPr>
          <p:cNvPr id="5"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4569" t="16632" r="25491" b="17518"/>
          <a:stretch/>
        </p:blipFill>
        <p:spPr>
          <a:xfrm>
            <a:off x="0" y="3453481"/>
            <a:ext cx="3002844" cy="3404519"/>
          </a:xfrm>
          <a:prstGeom prst="rect">
            <a:avLst/>
          </a:prstGeom>
        </p:spPr>
      </p:pic>
      <p:pic>
        <p:nvPicPr>
          <p:cNvPr id="6"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2368" t="15550" r="26368" b="16855"/>
          <a:stretch/>
        </p:blipFill>
        <p:spPr>
          <a:xfrm>
            <a:off x="3002844" y="3453480"/>
            <a:ext cx="3002844" cy="3404519"/>
          </a:xfrm>
          <a:prstGeom prst="rect">
            <a:avLst/>
          </a:prstGeom>
          <a:solidFill>
            <a:srgbClr val="F6F6E8"/>
          </a:solidFill>
        </p:spPr>
      </p:pic>
      <p:pic>
        <p:nvPicPr>
          <p:cNvPr id="7" name="Picture Placeholder 5"/>
          <p:cNvPicPr>
            <a:picLocks noChangeAspect="1"/>
          </p:cNvPicPr>
          <p:nvPr/>
        </p:nvPicPr>
        <p:blipFill rotWithShape="1">
          <a:blip r:embed="rId5" cstate="print">
            <a:extLst>
              <a:ext uri="{28A0092B-C50C-407E-A947-70E740481C1C}">
                <a14:useLocalDpi xmlns:a14="http://schemas.microsoft.com/office/drawing/2010/main" val="0"/>
              </a:ext>
            </a:extLst>
          </a:blip>
          <a:srcRect l="23264" t="15730" r="25565" b="16795"/>
          <a:stretch/>
        </p:blipFill>
        <p:spPr>
          <a:xfrm>
            <a:off x="6005688" y="3453479"/>
            <a:ext cx="3002845" cy="3404520"/>
          </a:xfrm>
          <a:prstGeom prst="rect">
            <a:avLst/>
          </a:prstGeom>
          <a:solidFill>
            <a:srgbClr val="F6F6E8"/>
          </a:solidFill>
        </p:spPr>
      </p:pic>
    </p:spTree>
    <p:extLst>
      <p:ext uri="{BB962C8B-B14F-4D97-AF65-F5344CB8AC3E}">
        <p14:creationId xmlns:p14="http://schemas.microsoft.com/office/powerpoint/2010/main" val="6461406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350" y="1992573"/>
            <a:ext cx="10065224" cy="1003846"/>
          </a:xfrm>
        </p:spPr>
        <p:txBody>
          <a:bodyPr/>
          <a:lstStyle/>
          <a:p>
            <a:r>
              <a:rPr lang="fr-BE" dirty="0" smtClean="0"/>
              <a:t>Content questions?</a:t>
            </a:r>
            <a:endParaRPr lang="en-GB" dirty="0"/>
          </a:p>
        </p:txBody>
      </p:sp>
      <p:sp>
        <p:nvSpPr>
          <p:cNvPr id="3" name="Subtitle 2"/>
          <p:cNvSpPr>
            <a:spLocks noGrp="1"/>
          </p:cNvSpPr>
          <p:nvPr>
            <p:ph type="subTitle" idx="1"/>
          </p:nvPr>
        </p:nvSpPr>
        <p:spPr>
          <a:xfrm>
            <a:off x="1071351" y="2883877"/>
            <a:ext cx="10065224" cy="2431926"/>
          </a:xfrm>
        </p:spPr>
        <p:txBody>
          <a:bodyPr/>
          <a:lstStyle/>
          <a:p>
            <a:r>
              <a:rPr lang="fr-BE" dirty="0" smtClean="0">
                <a:solidFill>
                  <a:srgbClr val="FFC000"/>
                </a:solidFill>
              </a:rPr>
              <a:t>Creative Europe desks: </a:t>
            </a:r>
            <a:r>
              <a:rPr lang="en-GB" dirty="0">
                <a:solidFill>
                  <a:srgbClr val="ED8D2F"/>
                </a:solidFill>
                <a:hlinkClick r:id="rId2"/>
              </a:rPr>
              <a:t>https://ec.europa.eu/culture/resources/creative-europe-desks</a:t>
            </a:r>
            <a:endParaRPr lang="en-GB" dirty="0">
              <a:solidFill>
                <a:srgbClr val="ED8D2F"/>
              </a:solidFill>
            </a:endParaRPr>
          </a:p>
          <a:p>
            <a:r>
              <a:rPr lang="fr-BE" dirty="0" smtClean="0">
                <a:solidFill>
                  <a:srgbClr val="FFC000"/>
                </a:solidFill>
              </a:rPr>
              <a:t>EACEA </a:t>
            </a:r>
            <a:r>
              <a:rPr lang="fr-BE" dirty="0" err="1" smtClean="0">
                <a:solidFill>
                  <a:srgbClr val="FFC000"/>
                </a:solidFill>
              </a:rPr>
              <a:t>functional</a:t>
            </a:r>
            <a:r>
              <a:rPr lang="fr-BE" dirty="0" smtClean="0">
                <a:solidFill>
                  <a:srgbClr val="FFC000"/>
                </a:solidFill>
              </a:rPr>
              <a:t> </a:t>
            </a:r>
            <a:r>
              <a:rPr lang="fr-BE" dirty="0" err="1" smtClean="0">
                <a:solidFill>
                  <a:srgbClr val="FFC000"/>
                </a:solidFill>
              </a:rPr>
              <a:t>mailbox</a:t>
            </a:r>
            <a:r>
              <a:rPr lang="fr-BE" dirty="0" smtClean="0">
                <a:solidFill>
                  <a:srgbClr val="FFC000"/>
                </a:solidFill>
              </a:rPr>
              <a:t>:</a:t>
            </a:r>
          </a:p>
          <a:p>
            <a:r>
              <a:rPr lang="fr-BE" dirty="0">
                <a:hlinkClick r:id="rId3"/>
              </a:rPr>
              <a:t>EACEA-MEDIA-TV@ec.europa.eu</a:t>
            </a:r>
            <a:endParaRPr lang="en-GB" dirty="0"/>
          </a:p>
        </p:txBody>
      </p:sp>
    </p:spTree>
    <p:extLst>
      <p:ext uri="{BB962C8B-B14F-4D97-AF65-F5344CB8AC3E}">
        <p14:creationId xmlns:p14="http://schemas.microsoft.com/office/powerpoint/2010/main" val="4158345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350" y="1992573"/>
            <a:ext cx="10065224" cy="1003846"/>
          </a:xfrm>
        </p:spPr>
        <p:txBody>
          <a:bodyPr/>
          <a:lstStyle/>
          <a:p>
            <a:r>
              <a:rPr lang="fr-BE" dirty="0" err="1" smtClean="0"/>
              <a:t>Technical</a:t>
            </a:r>
            <a:r>
              <a:rPr lang="fr-BE" dirty="0" smtClean="0"/>
              <a:t> (IT) questions?</a:t>
            </a:r>
            <a:endParaRPr lang="en-GB" dirty="0"/>
          </a:p>
        </p:txBody>
      </p:sp>
      <p:sp>
        <p:nvSpPr>
          <p:cNvPr id="3" name="Subtitle 2"/>
          <p:cNvSpPr>
            <a:spLocks noGrp="1"/>
          </p:cNvSpPr>
          <p:nvPr>
            <p:ph type="subTitle" idx="1"/>
          </p:nvPr>
        </p:nvSpPr>
        <p:spPr>
          <a:xfrm>
            <a:off x="1071351" y="2996419"/>
            <a:ext cx="10065224" cy="2319384"/>
          </a:xfrm>
        </p:spPr>
        <p:txBody>
          <a:bodyPr/>
          <a:lstStyle/>
          <a:p>
            <a:r>
              <a:rPr lang="fr-BE" dirty="0" smtClean="0">
                <a:solidFill>
                  <a:srgbClr val="FFC000"/>
                </a:solidFill>
              </a:rPr>
              <a:t>IT </a:t>
            </a:r>
            <a:r>
              <a:rPr lang="fr-BE" dirty="0" err="1" smtClean="0">
                <a:solidFill>
                  <a:srgbClr val="FFC000"/>
                </a:solidFill>
              </a:rPr>
              <a:t>related</a:t>
            </a:r>
            <a:r>
              <a:rPr lang="fr-BE" dirty="0" smtClean="0">
                <a:solidFill>
                  <a:srgbClr val="FFC000"/>
                </a:solidFill>
              </a:rPr>
              <a:t> </a:t>
            </a:r>
            <a:r>
              <a:rPr lang="fr-BE" dirty="0" err="1" smtClean="0">
                <a:solidFill>
                  <a:srgbClr val="FFC000"/>
                </a:solidFill>
              </a:rPr>
              <a:t>individual</a:t>
            </a:r>
            <a:r>
              <a:rPr lang="fr-BE" dirty="0" smtClean="0">
                <a:solidFill>
                  <a:srgbClr val="FFC000"/>
                </a:solidFill>
              </a:rPr>
              <a:t> questions </a:t>
            </a:r>
            <a:r>
              <a:rPr lang="fr-BE" dirty="0" err="1" smtClean="0">
                <a:solidFill>
                  <a:srgbClr val="FFC000"/>
                </a:solidFill>
              </a:rPr>
              <a:t>regarding</a:t>
            </a:r>
            <a:r>
              <a:rPr lang="fr-BE" dirty="0" smtClean="0">
                <a:solidFill>
                  <a:srgbClr val="FFC000"/>
                </a:solidFill>
              </a:rPr>
              <a:t> the Portal </a:t>
            </a:r>
            <a:r>
              <a:rPr lang="fr-BE" dirty="0" err="1" smtClean="0">
                <a:solidFill>
                  <a:srgbClr val="FFC000"/>
                </a:solidFill>
              </a:rPr>
              <a:t>Submission</a:t>
            </a:r>
            <a:r>
              <a:rPr lang="fr-BE" dirty="0" smtClean="0">
                <a:solidFill>
                  <a:srgbClr val="FFC000"/>
                </a:solidFill>
              </a:rPr>
              <a:t> System: </a:t>
            </a:r>
            <a:r>
              <a:rPr lang="en-GB" dirty="0" smtClean="0">
                <a:hlinkClick r:id="rId2"/>
              </a:rPr>
              <a:t>https</a:t>
            </a:r>
            <a:r>
              <a:rPr lang="en-GB" dirty="0">
                <a:hlinkClick r:id="rId2"/>
              </a:rPr>
              <a:t>://ec.europa.eu/info/funding-tenders/opportunities/portal/screen/support/helpdesks/contact-form</a:t>
            </a:r>
            <a:endParaRPr lang="fr-BE" dirty="0"/>
          </a:p>
          <a:p>
            <a:pPr marL="0" lvl="1" algn="l">
              <a:spcBef>
                <a:spcPts val="0"/>
              </a:spcBef>
            </a:pPr>
            <a:r>
              <a:rPr lang="en-GB" sz="2800" dirty="0">
                <a:solidFill>
                  <a:srgbClr val="FFC000"/>
                </a:solidFill>
              </a:rPr>
              <a:t>F&amp;TP support section: </a:t>
            </a:r>
            <a:r>
              <a:rPr lang="en-GB" sz="2800" dirty="0">
                <a:solidFill>
                  <a:srgbClr val="004494"/>
                </a:solidFill>
                <a:hlinkClick r:id="rId3"/>
              </a:rPr>
              <a:t>https://ec.europa.eu/info/funding-tenders/opportunities/portal/screen/support/support</a:t>
            </a:r>
            <a:endParaRPr lang="en-GB" sz="2800" dirty="0">
              <a:solidFill>
                <a:srgbClr val="004494"/>
              </a:solidFill>
            </a:endParaRPr>
          </a:p>
        </p:txBody>
      </p:sp>
    </p:spTree>
    <p:extLst>
      <p:ext uri="{BB962C8B-B14F-4D97-AF65-F5344CB8AC3E}">
        <p14:creationId xmlns:p14="http://schemas.microsoft.com/office/powerpoint/2010/main" val="3731531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a:t>Thank you</a:t>
            </a:r>
            <a:endParaRPr lang="en-GB"/>
          </a:p>
        </p:txBody>
      </p:sp>
      <p:sp>
        <p:nvSpPr>
          <p:cNvPr id="3" name="Subtitle 2"/>
          <p:cNvSpPr>
            <a:spLocks noGrp="1"/>
          </p:cNvSpPr>
          <p:nvPr>
            <p:ph type="subTitle" idx="1"/>
          </p:nvPr>
        </p:nvSpPr>
        <p:spPr>
          <a:xfrm>
            <a:off x="759575" y="4671146"/>
            <a:ext cx="8941016" cy="1853519"/>
          </a:xfrm>
        </p:spPr>
        <p:txBody>
          <a:bodyPr wrap="square" anchor="b" anchorCtr="0"/>
          <a:lstStyle/>
          <a:p>
            <a:r>
              <a:rPr lang="en-US" sz="1050" b="1" dirty="0"/>
              <a:t>© European Union 2021</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p>
          <a:p>
            <a:r>
              <a:rPr lang="en-US" sz="1050" dirty="0"/>
              <a:t>Slides </a:t>
            </a:r>
            <a:r>
              <a:rPr lang="en-US" sz="1050" dirty="0" smtClean="0"/>
              <a:t>7, </a:t>
            </a:r>
            <a:r>
              <a:rPr lang="en-US" sz="1050" dirty="0"/>
              <a:t>source: pixabay.com</a:t>
            </a:r>
            <a:endParaRPr lang="en-GB" sz="105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82957"/>
            <a:ext cx="1023496" cy="35809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217" y="0"/>
            <a:ext cx="6097783" cy="3430003"/>
          </a:xfrm>
          <a:prstGeom prst="rect">
            <a:avLst/>
          </a:prstGeom>
        </p:spPr>
      </p:pic>
    </p:spTree>
    <p:extLst>
      <p:ext uri="{BB962C8B-B14F-4D97-AF65-F5344CB8AC3E}">
        <p14:creationId xmlns:p14="http://schemas.microsoft.com/office/powerpoint/2010/main" val="4273619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318" y="1509739"/>
            <a:ext cx="10888580" cy="3479949"/>
          </a:xfrm>
          <a:prstGeom prst="rect">
            <a:avLst/>
          </a:prstGeom>
          <a:solidFill>
            <a:srgbClr val="E7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838199" y="1405319"/>
            <a:ext cx="10905699" cy="3832725"/>
          </a:xfrm>
        </p:spPr>
        <p:txBody>
          <a:bodyPr/>
          <a:lstStyle/>
          <a:p>
            <a:pPr marL="363538" indent="-363538">
              <a:spcBef>
                <a:spcPts val="3000"/>
              </a:spcBef>
              <a:buClr>
                <a:schemeClr val="bg1"/>
              </a:buClr>
              <a:buFont typeface="Wingdings" panose="05000000000000000000" pitchFamily="2" charset="2"/>
              <a:buChar char="v"/>
            </a:pPr>
            <a:endParaRPr lang="fr-BE" dirty="0" smtClean="0">
              <a:solidFill>
                <a:schemeClr val="bg1"/>
              </a:solidFill>
            </a:endParaRPr>
          </a:p>
          <a:p>
            <a:pPr marL="363538" indent="-363538">
              <a:buClr>
                <a:schemeClr val="bg1"/>
              </a:buClr>
              <a:buFont typeface="Wingdings" panose="05000000000000000000" pitchFamily="2" charset="2"/>
              <a:buChar char="v"/>
            </a:pPr>
            <a:r>
              <a:rPr lang="fr-BE" b="1" dirty="0" smtClean="0">
                <a:solidFill>
                  <a:schemeClr val="bg1"/>
                </a:solidFill>
              </a:rPr>
              <a:t>EU Green Deal </a:t>
            </a:r>
            <a:r>
              <a:rPr lang="fr-BE" dirty="0" smtClean="0">
                <a:solidFill>
                  <a:schemeClr val="bg1"/>
                </a:solidFill>
              </a:rPr>
              <a:t>– Support </a:t>
            </a:r>
            <a:r>
              <a:rPr lang="fr-BE" dirty="0" err="1" smtClean="0">
                <a:solidFill>
                  <a:schemeClr val="bg1"/>
                </a:solidFill>
              </a:rPr>
              <a:t>greening</a:t>
            </a:r>
            <a:r>
              <a:rPr lang="fr-BE" dirty="0" smtClean="0">
                <a:solidFill>
                  <a:schemeClr val="bg1"/>
                </a:solidFill>
              </a:rPr>
              <a:t> practices in the </a:t>
            </a:r>
            <a:r>
              <a:rPr lang="fr-BE" dirty="0" err="1" smtClean="0">
                <a:solidFill>
                  <a:schemeClr val="bg1"/>
                </a:solidFill>
              </a:rPr>
              <a:t>audiovisual</a:t>
            </a:r>
            <a:r>
              <a:rPr lang="fr-BE" dirty="0" smtClean="0">
                <a:solidFill>
                  <a:schemeClr val="bg1"/>
                </a:solidFill>
              </a:rPr>
              <a:t> </a:t>
            </a:r>
            <a:r>
              <a:rPr lang="fr-BE" dirty="0" err="1" smtClean="0">
                <a:solidFill>
                  <a:schemeClr val="bg1"/>
                </a:solidFill>
              </a:rPr>
              <a:t>ecosystem</a:t>
            </a:r>
            <a:r>
              <a:rPr lang="fr-BE" dirty="0" smtClean="0">
                <a:solidFill>
                  <a:schemeClr val="bg1"/>
                </a:solidFill>
              </a:rPr>
              <a:t>; </a:t>
            </a:r>
            <a:r>
              <a:rPr lang="fr-BE" dirty="0" err="1" smtClean="0">
                <a:solidFill>
                  <a:schemeClr val="bg1"/>
                </a:solidFill>
              </a:rPr>
              <a:t>incentivise</a:t>
            </a:r>
            <a:r>
              <a:rPr lang="fr-BE" dirty="0" smtClean="0">
                <a:solidFill>
                  <a:schemeClr val="bg1"/>
                </a:solidFill>
              </a:rPr>
              <a:t> the introduction of </a:t>
            </a:r>
            <a:r>
              <a:rPr lang="fr-BE" dirty="0" err="1" smtClean="0">
                <a:solidFill>
                  <a:schemeClr val="bg1"/>
                </a:solidFill>
              </a:rPr>
              <a:t>greening</a:t>
            </a:r>
            <a:r>
              <a:rPr lang="fr-BE" dirty="0" smtClean="0">
                <a:solidFill>
                  <a:schemeClr val="bg1"/>
                </a:solidFill>
              </a:rPr>
              <a:t> </a:t>
            </a:r>
            <a:r>
              <a:rPr lang="fr-BE" dirty="0" err="1" smtClean="0">
                <a:solidFill>
                  <a:schemeClr val="bg1"/>
                </a:solidFill>
              </a:rPr>
              <a:t>strategies</a:t>
            </a:r>
            <a:r>
              <a:rPr lang="fr-BE" dirty="0" smtClean="0">
                <a:solidFill>
                  <a:schemeClr val="bg1"/>
                </a:solidFill>
              </a:rPr>
              <a:t> for all parts of the </a:t>
            </a:r>
            <a:r>
              <a:rPr lang="fr-BE" dirty="0" err="1" smtClean="0">
                <a:solidFill>
                  <a:schemeClr val="bg1"/>
                </a:solidFill>
              </a:rPr>
              <a:t>audiovisual</a:t>
            </a:r>
            <a:r>
              <a:rPr lang="fr-BE" dirty="0" smtClean="0">
                <a:solidFill>
                  <a:schemeClr val="bg1"/>
                </a:solidFill>
              </a:rPr>
              <a:t> value </a:t>
            </a:r>
            <a:r>
              <a:rPr lang="fr-BE" dirty="0" err="1" smtClean="0">
                <a:solidFill>
                  <a:schemeClr val="bg1"/>
                </a:solidFill>
              </a:rPr>
              <a:t>chain</a:t>
            </a:r>
            <a:endParaRPr lang="fr-BE" dirty="0">
              <a:solidFill>
                <a:schemeClr val="bg1"/>
              </a:solidFill>
            </a:endParaRPr>
          </a:p>
          <a:p>
            <a:pPr marL="363538" indent="-363538">
              <a:buClr>
                <a:schemeClr val="bg1"/>
              </a:buClr>
              <a:buFont typeface="Wingdings" panose="05000000000000000000" pitchFamily="2" charset="2"/>
              <a:buChar char="v"/>
            </a:pPr>
            <a:r>
              <a:rPr lang="fr-BE" b="1" dirty="0" smtClean="0">
                <a:solidFill>
                  <a:schemeClr val="bg1"/>
                </a:solidFill>
              </a:rPr>
              <a:t>EU </a:t>
            </a:r>
            <a:r>
              <a:rPr lang="fr-BE" b="1" dirty="0" err="1" smtClean="0">
                <a:solidFill>
                  <a:schemeClr val="bg1"/>
                </a:solidFill>
              </a:rPr>
              <a:t>Gender</a:t>
            </a:r>
            <a:r>
              <a:rPr lang="fr-BE" b="1" dirty="0" smtClean="0">
                <a:solidFill>
                  <a:schemeClr val="bg1"/>
                </a:solidFill>
              </a:rPr>
              <a:t> </a:t>
            </a:r>
            <a:r>
              <a:rPr lang="fr-BE" b="1" dirty="0" err="1" smtClean="0">
                <a:solidFill>
                  <a:schemeClr val="bg1"/>
                </a:solidFill>
              </a:rPr>
              <a:t>Equality</a:t>
            </a:r>
            <a:r>
              <a:rPr lang="fr-BE" b="1" dirty="0" smtClean="0">
                <a:solidFill>
                  <a:schemeClr val="bg1"/>
                </a:solidFill>
              </a:rPr>
              <a:t> </a:t>
            </a:r>
            <a:r>
              <a:rPr lang="fr-BE" b="1" dirty="0" err="1" smtClean="0">
                <a:solidFill>
                  <a:schemeClr val="bg1"/>
                </a:solidFill>
              </a:rPr>
              <a:t>Strategy</a:t>
            </a:r>
            <a:r>
              <a:rPr lang="fr-BE" b="1" dirty="0" smtClean="0">
                <a:solidFill>
                  <a:schemeClr val="bg1"/>
                </a:solidFill>
              </a:rPr>
              <a:t> </a:t>
            </a:r>
            <a:r>
              <a:rPr lang="fr-BE" dirty="0" smtClean="0">
                <a:solidFill>
                  <a:schemeClr val="bg1"/>
                </a:solidFill>
              </a:rPr>
              <a:t>– for a diverse and inclusive </a:t>
            </a:r>
            <a:r>
              <a:rPr lang="fr-BE" dirty="0" err="1" smtClean="0">
                <a:solidFill>
                  <a:schemeClr val="bg1"/>
                </a:solidFill>
              </a:rPr>
              <a:t>audiovisual</a:t>
            </a:r>
            <a:r>
              <a:rPr lang="fr-BE" dirty="0" smtClean="0">
                <a:solidFill>
                  <a:schemeClr val="bg1"/>
                </a:solidFill>
              </a:rPr>
              <a:t> </a:t>
            </a:r>
            <a:r>
              <a:rPr lang="fr-BE" dirty="0" err="1" smtClean="0">
                <a:solidFill>
                  <a:schemeClr val="bg1"/>
                </a:solidFill>
              </a:rPr>
              <a:t>ecosystem</a:t>
            </a:r>
            <a:r>
              <a:rPr lang="fr-BE" dirty="0" smtClean="0">
                <a:solidFill>
                  <a:schemeClr val="bg1"/>
                </a:solidFill>
              </a:rPr>
              <a:t>; </a:t>
            </a:r>
            <a:r>
              <a:rPr lang="fr-BE" dirty="0" err="1" smtClean="0">
                <a:solidFill>
                  <a:schemeClr val="bg1"/>
                </a:solidFill>
              </a:rPr>
              <a:t>promote</a:t>
            </a:r>
            <a:r>
              <a:rPr lang="fr-BE" dirty="0" smtClean="0">
                <a:solidFill>
                  <a:schemeClr val="bg1"/>
                </a:solidFill>
              </a:rPr>
              <a:t> and </a:t>
            </a:r>
            <a:r>
              <a:rPr lang="fr-BE" dirty="0" err="1" smtClean="0">
                <a:solidFill>
                  <a:schemeClr val="bg1"/>
                </a:solidFill>
              </a:rPr>
              <a:t>reward</a:t>
            </a:r>
            <a:r>
              <a:rPr lang="fr-BE" dirty="0" smtClean="0">
                <a:solidFill>
                  <a:schemeClr val="bg1"/>
                </a:solidFill>
              </a:rPr>
              <a:t> </a:t>
            </a:r>
            <a:r>
              <a:rPr lang="fr-BE" dirty="0" err="1" smtClean="0">
                <a:solidFill>
                  <a:schemeClr val="bg1"/>
                </a:solidFill>
              </a:rPr>
              <a:t>diversity</a:t>
            </a:r>
            <a:r>
              <a:rPr lang="fr-BE" dirty="0" smtClean="0">
                <a:solidFill>
                  <a:schemeClr val="bg1"/>
                </a:solidFill>
              </a:rPr>
              <a:t> and inclusion </a:t>
            </a:r>
            <a:r>
              <a:rPr lang="fr-BE" dirty="0" err="1" smtClean="0">
                <a:solidFill>
                  <a:schemeClr val="bg1"/>
                </a:solidFill>
              </a:rPr>
              <a:t>strategies</a:t>
            </a:r>
            <a:r>
              <a:rPr lang="fr-BE" dirty="0" smtClean="0">
                <a:solidFill>
                  <a:schemeClr val="bg1"/>
                </a:solidFill>
              </a:rPr>
              <a:t> for the participants to the Creative Europe Programme</a:t>
            </a:r>
            <a:endParaRPr lang="fr-BE" dirty="0">
              <a:solidFill>
                <a:schemeClr val="bg1"/>
              </a:solidFill>
            </a:endParaRPr>
          </a:p>
        </p:txBody>
      </p:sp>
      <p:sp>
        <p:nvSpPr>
          <p:cNvPr id="3" name="Title 2"/>
          <p:cNvSpPr>
            <a:spLocks noGrp="1"/>
          </p:cNvSpPr>
          <p:nvPr>
            <p:ph type="title"/>
          </p:nvPr>
        </p:nvSpPr>
        <p:spPr/>
        <p:txBody>
          <a:bodyPr/>
          <a:lstStyle/>
          <a:p>
            <a:r>
              <a:rPr lang="fr-BE" dirty="0" smtClean="0"/>
              <a:t>Cross-</a:t>
            </a:r>
            <a:r>
              <a:rPr lang="fr-BE" dirty="0" err="1" smtClean="0"/>
              <a:t>cutting</a:t>
            </a:r>
            <a:r>
              <a:rPr lang="fr-BE" dirty="0" smtClean="0"/>
              <a:t> </a:t>
            </a:r>
            <a:r>
              <a:rPr lang="fr-BE" dirty="0" err="1" smtClean="0"/>
              <a:t>priorities</a:t>
            </a:r>
            <a:endParaRPr lang="en-GB" dirty="0"/>
          </a:p>
        </p:txBody>
      </p:sp>
    </p:spTree>
    <p:extLst>
      <p:ext uri="{BB962C8B-B14F-4D97-AF65-F5344CB8AC3E}">
        <p14:creationId xmlns:p14="http://schemas.microsoft.com/office/powerpoint/2010/main" val="3916546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solidFill>
                  <a:srgbClr val="716FB3"/>
                </a:solidFill>
              </a:rPr>
              <a:t>Content cluster: Introduction</a:t>
            </a:r>
            <a:endParaRPr lang="en-GB">
              <a:solidFill>
                <a:srgbClr val="716FB3"/>
              </a:solidFill>
            </a:endParaRP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969963" y="1993273"/>
            <a:ext cx="2138669" cy="1838913"/>
          </a:xfrm>
        </p:spPr>
      </p:pic>
      <p:pic>
        <p:nvPicPr>
          <p:cNvPr id="9" name="Picture Placeholder 8"/>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tretch>
            <a:fillRect/>
          </a:stretch>
        </p:blipFill>
        <p:spPr>
          <a:xfrm>
            <a:off x="3581400" y="1993172"/>
            <a:ext cx="2138669" cy="1839112"/>
          </a:xfrm>
        </p:spPr>
      </p:pic>
      <p:pic>
        <p:nvPicPr>
          <p:cNvPr id="2" name="Picture Placeholder 1"/>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7008" r="7008"/>
          <a:stretch>
            <a:fillRect/>
          </a:stretch>
        </p:blipFill>
        <p:spPr/>
      </p:pic>
      <p:pic>
        <p:nvPicPr>
          <p:cNvPr id="10" name="Picture Placeholder 9"/>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tretch>
            <a:fillRect/>
          </a:stretch>
        </p:blipFill>
        <p:spPr>
          <a:xfrm>
            <a:off x="8804274" y="1993270"/>
            <a:ext cx="2138669" cy="1838913"/>
          </a:xfrm>
        </p:spPr>
      </p:pic>
      <p:sp>
        <p:nvSpPr>
          <p:cNvPr id="11" name="TextBox 10"/>
          <p:cNvSpPr txBox="1"/>
          <p:nvPr/>
        </p:nvSpPr>
        <p:spPr>
          <a:xfrm>
            <a:off x="835394" y="4130809"/>
            <a:ext cx="2407805" cy="1766807"/>
          </a:xfrm>
          <a:prstGeom prst="rect">
            <a:avLst/>
          </a:prstGeom>
          <a:noFill/>
        </p:spPr>
        <p:txBody>
          <a:bodyPr wrap="square" tIns="180000" rtlCol="0">
            <a:spAutoFit/>
          </a:bodyPr>
          <a:lstStyle/>
          <a:p>
            <a:pPr algn="ctr">
              <a:spcAft>
                <a:spcPts val="600"/>
              </a:spcAft>
            </a:pPr>
            <a:r>
              <a:rPr lang="en-IE" b="1">
                <a:solidFill>
                  <a:srgbClr val="1E858B"/>
                </a:solidFill>
              </a:rPr>
              <a:t>European slate development</a:t>
            </a:r>
          </a:p>
          <a:p>
            <a:pPr algn="ctr">
              <a:spcAft>
                <a:spcPts val="600"/>
              </a:spcAft>
            </a:pPr>
            <a:r>
              <a:rPr lang="en-IE" b="1">
                <a:solidFill>
                  <a:srgbClr val="1E858B"/>
                </a:solidFill>
              </a:rPr>
              <a:t>+ </a:t>
            </a:r>
          </a:p>
          <a:p>
            <a:pPr algn="ctr">
              <a:spcAft>
                <a:spcPts val="600"/>
              </a:spcAft>
            </a:pPr>
            <a:r>
              <a:rPr lang="en-IE" b="1">
                <a:solidFill>
                  <a:srgbClr val="1E858B"/>
                </a:solidFill>
              </a:rPr>
              <a:t>European mini-slate development</a:t>
            </a:r>
          </a:p>
        </p:txBody>
      </p:sp>
      <p:sp>
        <p:nvSpPr>
          <p:cNvPr id="12" name="TextBox 11"/>
          <p:cNvSpPr txBox="1"/>
          <p:nvPr/>
        </p:nvSpPr>
        <p:spPr>
          <a:xfrm>
            <a:off x="3446831" y="4130808"/>
            <a:ext cx="2407805" cy="781922"/>
          </a:xfrm>
          <a:prstGeom prst="rect">
            <a:avLst/>
          </a:prstGeom>
          <a:noFill/>
        </p:spPr>
        <p:txBody>
          <a:bodyPr wrap="square" tIns="180000" rtlCol="0">
            <a:spAutoFit/>
          </a:bodyPr>
          <a:lstStyle/>
          <a:p>
            <a:pPr algn="ctr">
              <a:spcAft>
                <a:spcPts val="600"/>
              </a:spcAft>
            </a:pPr>
            <a:r>
              <a:rPr lang="en-IE" b="1">
                <a:solidFill>
                  <a:srgbClr val="1E858B"/>
                </a:solidFill>
              </a:rPr>
              <a:t>European co-development</a:t>
            </a:r>
          </a:p>
        </p:txBody>
      </p:sp>
      <p:sp>
        <p:nvSpPr>
          <p:cNvPr id="13" name="TextBox 12"/>
          <p:cNvSpPr txBox="1"/>
          <p:nvPr/>
        </p:nvSpPr>
        <p:spPr>
          <a:xfrm>
            <a:off x="6058268" y="4130807"/>
            <a:ext cx="2407805" cy="1058921"/>
          </a:xfrm>
          <a:prstGeom prst="rect">
            <a:avLst/>
          </a:prstGeom>
          <a:noFill/>
        </p:spPr>
        <p:txBody>
          <a:bodyPr wrap="square" tIns="180000" rtlCol="0">
            <a:spAutoFit/>
          </a:bodyPr>
          <a:lstStyle/>
          <a:p>
            <a:pPr algn="ctr">
              <a:spcAft>
                <a:spcPts val="600"/>
              </a:spcAft>
            </a:pPr>
            <a:r>
              <a:rPr lang="en-IE" b="1">
                <a:solidFill>
                  <a:srgbClr val="1E858B"/>
                </a:solidFill>
              </a:rPr>
              <a:t>Video games and immersive content development</a:t>
            </a:r>
          </a:p>
        </p:txBody>
      </p:sp>
      <p:sp>
        <p:nvSpPr>
          <p:cNvPr id="14" name="TextBox 13"/>
          <p:cNvSpPr txBox="1"/>
          <p:nvPr/>
        </p:nvSpPr>
        <p:spPr>
          <a:xfrm>
            <a:off x="8669705" y="4130807"/>
            <a:ext cx="2407805" cy="781922"/>
          </a:xfrm>
          <a:prstGeom prst="rect">
            <a:avLst/>
          </a:prstGeom>
          <a:noFill/>
        </p:spPr>
        <p:txBody>
          <a:bodyPr wrap="square" tIns="180000" rtlCol="0">
            <a:spAutoFit/>
          </a:bodyPr>
          <a:lstStyle/>
          <a:p>
            <a:pPr algn="ctr">
              <a:spcAft>
                <a:spcPts val="600"/>
              </a:spcAft>
            </a:pPr>
            <a:r>
              <a:rPr lang="en-IE" b="1">
                <a:solidFill>
                  <a:srgbClr val="1E858B"/>
                </a:solidFill>
              </a:rPr>
              <a:t>TV and online content</a:t>
            </a:r>
          </a:p>
        </p:txBody>
      </p:sp>
      <p:cxnSp>
        <p:nvCxnSpPr>
          <p:cNvPr id="15" name="Straight Connector 14"/>
          <p:cNvCxnSpPr/>
          <p:nvPr/>
        </p:nvCxnSpPr>
        <p:spPr bwMode="auto">
          <a:xfrm>
            <a:off x="3383632" y="4292008"/>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6032565" y="4292008"/>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8645599" y="4292008"/>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86290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3429000"/>
          </a:xfrm>
        </p:spPr>
      </p:pic>
      <p:sp>
        <p:nvSpPr>
          <p:cNvPr id="3" name="Title 2"/>
          <p:cNvSpPr>
            <a:spLocks noGrp="1"/>
          </p:cNvSpPr>
          <p:nvPr>
            <p:ph type="title"/>
          </p:nvPr>
        </p:nvSpPr>
        <p:spPr/>
        <p:txBody>
          <a:bodyPr/>
          <a:lstStyle/>
          <a:p>
            <a:pPr algn="ctr"/>
            <a:r>
              <a:rPr lang="fr-BE" sz="3600" b="1">
                <a:solidFill>
                  <a:srgbClr val="716FB3"/>
                </a:solidFill>
              </a:rPr>
              <a:t>TV and online content</a:t>
            </a:r>
            <a:endParaRPr lang="en-GB" sz="3600" b="1">
              <a:solidFill>
                <a:srgbClr val="716FB3"/>
              </a:solidFill>
            </a:endParaRPr>
          </a:p>
        </p:txBody>
      </p:sp>
      <p:sp>
        <p:nvSpPr>
          <p:cNvPr id="4" name="Text Placeholder 3"/>
          <p:cNvSpPr>
            <a:spLocks noGrp="1"/>
          </p:cNvSpPr>
          <p:nvPr>
            <p:ph type="body" sz="quarter" idx="14"/>
          </p:nvPr>
        </p:nvSpPr>
        <p:spPr/>
        <p:txBody>
          <a:bodyPr/>
          <a:lstStyle/>
          <a:p>
            <a:pPr marL="0" indent="0" algn="ctr">
              <a:buNone/>
            </a:pPr>
            <a:r>
              <a:rPr lang="fr-BE" sz="2800" b="1" dirty="0" err="1">
                <a:solidFill>
                  <a:srgbClr val="1E858B"/>
                </a:solidFill>
              </a:rPr>
              <a:t>Supporting</a:t>
            </a:r>
            <a:r>
              <a:rPr lang="fr-BE" sz="2800" b="1" dirty="0">
                <a:solidFill>
                  <a:srgbClr val="1E858B"/>
                </a:solidFill>
              </a:rPr>
              <a:t> high </a:t>
            </a:r>
            <a:r>
              <a:rPr lang="fr-BE" sz="2800" b="1" dirty="0" err="1">
                <a:solidFill>
                  <a:srgbClr val="1E858B"/>
                </a:solidFill>
              </a:rPr>
              <a:t>quality</a:t>
            </a:r>
            <a:r>
              <a:rPr lang="fr-BE" sz="2800" b="1" dirty="0">
                <a:solidFill>
                  <a:srgbClr val="1E858B"/>
                </a:solidFill>
              </a:rPr>
              <a:t> </a:t>
            </a:r>
            <a:r>
              <a:rPr lang="fr-BE" sz="2800" b="1" dirty="0" err="1">
                <a:solidFill>
                  <a:srgbClr val="1E858B"/>
                </a:solidFill>
              </a:rPr>
              <a:t>programming</a:t>
            </a:r>
            <a:r>
              <a:rPr lang="fr-BE" sz="2800" b="1" dirty="0">
                <a:solidFill>
                  <a:srgbClr val="1E858B"/>
                </a:solidFill>
              </a:rPr>
              <a:t> and innovation in content and </a:t>
            </a:r>
            <a:r>
              <a:rPr lang="fr-BE" sz="2800" b="1" dirty="0" err="1">
                <a:solidFill>
                  <a:srgbClr val="1E858B"/>
                </a:solidFill>
              </a:rPr>
              <a:t>financing</a:t>
            </a:r>
            <a:endParaRPr lang="en-GB" sz="2800" b="1" dirty="0">
              <a:solidFill>
                <a:srgbClr val="1E858B"/>
              </a:solidFill>
            </a:endParaRPr>
          </a:p>
        </p:txBody>
      </p:sp>
    </p:spTree>
    <p:extLst>
      <p:ext uri="{BB962C8B-B14F-4D97-AF65-F5344CB8AC3E}">
        <p14:creationId xmlns:p14="http://schemas.microsoft.com/office/powerpoint/2010/main" val="3492703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7E4EC354ADFB40AC5D4FC129E379BA" ma:contentTypeVersion="12" ma:contentTypeDescription="Create a new document." ma:contentTypeScope="" ma:versionID="36485a656c88f833ebdd625dabfbaeab">
  <xsd:schema xmlns:xsd="http://www.w3.org/2001/XMLSchema" xmlns:xs="http://www.w3.org/2001/XMLSchema" xmlns:p="http://schemas.microsoft.com/office/2006/metadata/properties" xmlns:ns2="541a8a8b-b856-4d35-a5c7-7f2c0ec3d499" xmlns:ns3="e0757b53-df10-4b98-9811-094c4c3e23a8" targetNamespace="http://schemas.microsoft.com/office/2006/metadata/properties" ma:root="true" ma:fieldsID="2cfb2a3930e89edf7df40de4fbc92c9a" ns2:_="" ns3:_="">
    <xsd:import namespace="541a8a8b-b856-4d35-a5c7-7f2c0ec3d499"/>
    <xsd:import namespace="e0757b53-df10-4b98-9811-094c4c3e23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a8a8b-b856-4d35-a5c7-7f2c0ec3d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757b53-df10-4b98-9811-094c4c3e23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57F02A-A16B-4EDA-9D5F-4CBEC3002A95}"/>
</file>

<file path=customXml/itemProps2.xml><?xml version="1.0" encoding="utf-8"?>
<ds:datastoreItem xmlns:ds="http://schemas.openxmlformats.org/officeDocument/2006/customXml" ds:itemID="{4B1CAF70-02D1-4551-A536-63581F6A8097}">
  <ds:schemaRefs>
    <ds:schemaRef ds:uri="http://schemas.microsoft.com/sharepoint/v3/contenttype/forms"/>
  </ds:schemaRefs>
</ds:datastoreItem>
</file>

<file path=customXml/itemProps3.xml><?xml version="1.0" encoding="utf-8"?>
<ds:datastoreItem xmlns:ds="http://schemas.openxmlformats.org/officeDocument/2006/customXml" ds:itemID="{1FF87431-2774-4E17-BE38-8A579357848D}">
  <ds:schemaRefs>
    <ds:schemaRef ds:uri="http://purl.org/dc/elements/1.1/"/>
    <ds:schemaRef ds:uri="http://schemas.microsoft.com/office/2006/metadata/properties"/>
    <ds:schemaRef ds:uri="fb6c068c-bc2d-4620-b517-6a4d82a7e16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12528</TotalTime>
  <Words>8930</Words>
  <Application>Microsoft Office PowerPoint</Application>
  <PresentationFormat>Widescreen</PresentationFormat>
  <Paragraphs>809</Paragraphs>
  <Slides>66</Slides>
  <Notes>58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Calibri</vt:lpstr>
      <vt:lpstr>Cambria Math</vt:lpstr>
      <vt:lpstr>EC Square Sans Pro</vt:lpstr>
      <vt:lpstr>EC Square Sans Pro Medium</vt:lpstr>
      <vt:lpstr>Times New Roman</vt:lpstr>
      <vt:lpstr>Verdana</vt:lpstr>
      <vt:lpstr>Wingdings</vt:lpstr>
      <vt:lpstr>Office Theme</vt:lpstr>
      <vt:lpstr>Information session TV and Online Content 8 March 2022</vt:lpstr>
      <vt:lpstr>PowerPoint Presentation</vt:lpstr>
      <vt:lpstr>TV and Online  Content 2022 Call for  proposals</vt:lpstr>
      <vt:lpstr>Agenda</vt:lpstr>
      <vt:lpstr>PowerPoint Presentation</vt:lpstr>
      <vt:lpstr>Content cluster: Introduction</vt:lpstr>
      <vt:lpstr>Cross-cutting priorities</vt:lpstr>
      <vt:lpstr>Content cluster: Introduction</vt:lpstr>
      <vt:lpstr>TV and online content</vt:lpstr>
      <vt:lpstr>Objectives</vt:lpstr>
      <vt:lpstr>Aims – Funded activities</vt:lpstr>
      <vt:lpstr>Timetable and budget</vt:lpstr>
      <vt:lpstr>Call 2022: Changes in the Call text</vt:lpstr>
      <vt:lpstr>Eligible participants</vt:lpstr>
      <vt:lpstr>Eligible participants </vt:lpstr>
      <vt:lpstr>Eligible activities</vt:lpstr>
      <vt:lpstr>Eligible activities</vt:lpstr>
      <vt:lpstr>Eligible activities</vt:lpstr>
      <vt:lpstr>Eligible activities</vt:lpstr>
      <vt:lpstr>Frequent errors related to eligibility criteria</vt:lpstr>
      <vt:lpstr>Frequent errors related to eligibility criteria</vt:lpstr>
      <vt:lpstr>Eligible activities</vt:lpstr>
      <vt:lpstr>Frequent errors related to eligibility criteria</vt:lpstr>
      <vt:lpstr>Eligible activities</vt:lpstr>
      <vt:lpstr>Eligible activities</vt:lpstr>
      <vt:lpstr>Eligible activities</vt:lpstr>
      <vt:lpstr>Financing</vt:lpstr>
      <vt:lpstr>Financing</vt:lpstr>
      <vt:lpstr>Financing</vt:lpstr>
      <vt:lpstr>Q&amp;A</vt:lpstr>
      <vt:lpstr>STRETCH YOUR LEGS … TAKE A CUP OF COFFEE …  BACK IN …</vt:lpstr>
      <vt:lpstr>How are proposals assessed?</vt:lpstr>
      <vt:lpstr>How are the proposals assessed?</vt:lpstr>
      <vt:lpstr>Admissibility criteria</vt:lpstr>
      <vt:lpstr>Financial and operational capacity</vt:lpstr>
      <vt:lpstr>Exclusion - declaration</vt:lpstr>
      <vt:lpstr>Award criteria</vt:lpstr>
      <vt:lpstr>Award criteria</vt:lpstr>
      <vt:lpstr>Award criteria</vt:lpstr>
      <vt:lpstr>Award criteria</vt:lpstr>
      <vt:lpstr>Award criteria</vt:lpstr>
      <vt:lpstr>How to apply?</vt:lpstr>
      <vt:lpstr>How to apply</vt:lpstr>
      <vt:lpstr>How to apply</vt:lpstr>
      <vt:lpstr>How to apply</vt:lpstr>
      <vt:lpstr>How to apply</vt:lpstr>
      <vt:lpstr>How to apply</vt:lpstr>
      <vt:lpstr>Common errors in applications</vt:lpstr>
      <vt:lpstr>Common errors in Part A</vt:lpstr>
      <vt:lpstr>Key actors in the application</vt:lpstr>
      <vt:lpstr>Common errors in Part A</vt:lpstr>
      <vt:lpstr>Common errors in estimated budget</vt:lpstr>
      <vt:lpstr>Common errors in estimated budget</vt:lpstr>
      <vt:lpstr>Common errors in estimated budget</vt:lpstr>
      <vt:lpstr>Common errors in estimated budget</vt:lpstr>
      <vt:lpstr>Common errors in Part B</vt:lpstr>
      <vt:lpstr>Common errors in info on shareholding</vt:lpstr>
      <vt:lpstr>Common errors in info on shareholding</vt:lpstr>
      <vt:lpstr>Frequent errors in Production Financing Structure</vt:lpstr>
      <vt:lpstr>Frequent errors in Production Financing Structure</vt:lpstr>
      <vt:lpstr>Frequent errors in applications - Other</vt:lpstr>
      <vt:lpstr>Frequent errors in applications - Other</vt:lpstr>
      <vt:lpstr>Q&amp;A</vt:lpstr>
      <vt:lpstr>Content questions?</vt:lpstr>
      <vt:lpstr>Technical (IT) questions?</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WILLEMSENS Jolien (EACEA)</cp:lastModifiedBy>
  <cp:revision>324</cp:revision>
  <cp:lastPrinted>2021-06-24T06:17:38Z</cp:lastPrinted>
  <dcterms:created xsi:type="dcterms:W3CDTF">2019-08-09T12:06:42Z</dcterms:created>
  <dcterms:modified xsi:type="dcterms:W3CDTF">2022-03-08T16:21:06Z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0x010100087E4EC354ADFB40AC5D4FC129E379BA</vt:lpwstr>
  </property>
</Properties>
</file>